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8" r:id="rId3"/>
    <p:sldId id="269" r:id="rId4"/>
    <p:sldId id="288" r:id="rId5"/>
    <p:sldId id="278" r:id="rId6"/>
    <p:sldId id="290" r:id="rId7"/>
    <p:sldId id="280" r:id="rId8"/>
    <p:sldId id="285" r:id="rId9"/>
    <p:sldId id="286" r:id="rId10"/>
    <p:sldId id="291" r:id="rId11"/>
    <p:sldId id="25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7879" autoAdjust="0"/>
  </p:normalViewPr>
  <p:slideViewPr>
    <p:cSldViewPr>
      <p:cViewPr varScale="1">
        <p:scale>
          <a:sx n="44" d="100"/>
          <a:sy n="44" d="100"/>
        </p:scale>
        <p:origin x="-62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0BE9092-91BB-4D5B-9D98-E4FC2E132EB6}" type="datetimeFigureOut">
              <a:rPr lang="en-US" smtClean="0"/>
              <a:t>1/15/2014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217DD3-1E3D-4F33-9801-1EA40DE37D7A}"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3255A6-4AA2-473A-9D24-78032FDDA481}" type="datetimeFigureOut">
              <a:rPr lang="en-US" smtClean="0"/>
              <a:pPr/>
              <a:t>1/15/2014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5CBCEB-468C-4BE6-A347-5AA7B3698C1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id.wikipedia.org/wiki/Ingatan"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id.wikipedia.org/wiki/Sistem_limbik" TargetMode="External"/><Relationship Id="rId4" Type="http://schemas.openxmlformats.org/officeDocument/2006/relationships/hyperlink" Target="http://id.wikipedia.org/wiki/Emosi"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Stapedius_muscle"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en.wikipedia.org/wiki/Facial_nerv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Dreaming</a:t>
            </a:r>
            <a:r>
              <a:rPr lang="en-US" baseline="0" dirty="0" smtClean="0"/>
              <a:t> in 5</a:t>
            </a:r>
            <a:r>
              <a:rPr lang="en-US" baseline="30000" dirty="0" smtClean="0"/>
              <a:t>th</a:t>
            </a:r>
            <a:r>
              <a:rPr lang="en-US" baseline="0" dirty="0" smtClean="0"/>
              <a:t> stage</a:t>
            </a:r>
            <a:endParaRPr lang="en-US" dirty="0"/>
          </a:p>
        </p:txBody>
      </p:sp>
      <p:sp>
        <p:nvSpPr>
          <p:cNvPr id="4" name="Slide Number Placeholder 3"/>
          <p:cNvSpPr>
            <a:spLocks noGrp="1"/>
          </p:cNvSpPr>
          <p:nvPr>
            <p:ph type="sldNum" sz="quarter" idx="10"/>
          </p:nvPr>
        </p:nvSpPr>
        <p:spPr/>
        <p:txBody>
          <a:bodyPr/>
          <a:lstStyle/>
          <a:p>
            <a:fld id="{445CBCEB-468C-4BE6-A347-5AA7B3698C12}"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During sleep, your body alternates between REM (rapid eye movement) and NREM (non-rapid eye movement) sleep. One cycle of REM and NREM sleep lasts about 90 minutes. NREM sleep occurs first and takes up to 75% of your overall sleep time. During NREM sleep, your body relaxes and restores itself. At the end of NREM, your sleep shifts to REM. Your eyes move quickly and dreams occur, but the rest of your body remains very relaxed. Your muscles are "turned off" during REM sleep. If you become aware before the REM cycle has finished, you may notice that you cannot move or speak</a:t>
            </a:r>
            <a:endParaRPr lang="en-US" dirty="0"/>
          </a:p>
        </p:txBody>
      </p:sp>
      <p:sp>
        <p:nvSpPr>
          <p:cNvPr id="4" name="Slide Number Placeholder 3"/>
          <p:cNvSpPr>
            <a:spLocks noGrp="1"/>
          </p:cNvSpPr>
          <p:nvPr>
            <p:ph type="sldNum" sz="quarter" idx="10"/>
          </p:nvPr>
        </p:nvSpPr>
        <p:spPr/>
        <p:txBody>
          <a:bodyPr/>
          <a:lstStyle/>
          <a:p>
            <a:fld id="{445CBCEB-468C-4BE6-A347-5AA7B3698C12}"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would be interesting to code and compare Sleep paralysis narratives with reports of dreams and waking episodic memories.</a:t>
            </a:r>
          </a:p>
          <a:p>
            <a:r>
              <a:rPr lang="en-US" sz="1200" b="0" i="0" kern="1200" dirty="0" smtClean="0">
                <a:solidFill>
                  <a:schemeClr val="tx1"/>
                </a:solidFill>
                <a:latin typeface="+mn-lt"/>
                <a:ea typeface="+mn-ea"/>
                <a:cs typeface="+mn-cs"/>
              </a:rPr>
              <a:t> </a:t>
            </a:r>
          </a:p>
          <a:p>
            <a:r>
              <a:rPr lang="en-US" sz="1200" b="0" i="0" kern="1200" dirty="0" err="1" smtClean="0">
                <a:solidFill>
                  <a:schemeClr val="tx1"/>
                </a:solidFill>
                <a:latin typeface="+mn-lt"/>
                <a:ea typeface="+mn-ea"/>
                <a:cs typeface="+mn-cs"/>
              </a:rPr>
              <a:t>Amigdala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dipercayai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merupakan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bagian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otak</a:t>
            </a:r>
            <a:r>
              <a:rPr lang="en-US" sz="1200" b="0" i="0" kern="1200" dirty="0" smtClean="0">
                <a:solidFill>
                  <a:schemeClr val="tx1"/>
                </a:solidFill>
                <a:latin typeface="+mn-lt"/>
                <a:ea typeface="+mn-ea"/>
                <a:cs typeface="+mn-cs"/>
              </a:rPr>
              <a:t> yang </a:t>
            </a:r>
            <a:r>
              <a:rPr lang="en-US" sz="1200" b="0" i="0" kern="1200" dirty="0" err="1" smtClean="0">
                <a:solidFill>
                  <a:schemeClr val="tx1"/>
                </a:solidFill>
                <a:latin typeface="+mn-lt"/>
                <a:ea typeface="+mn-ea"/>
                <a:cs typeface="+mn-cs"/>
              </a:rPr>
              <a:t>berperan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dalam</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melakukan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pengolahan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dan</a:t>
            </a:r>
            <a:r>
              <a:rPr lang="en-US" sz="1200" b="0" i="0" u="none" strike="noStrike" kern="1200" dirty="0" err="1" smtClean="0">
                <a:solidFill>
                  <a:schemeClr val="tx1"/>
                </a:solidFill>
                <a:latin typeface="+mn-lt"/>
                <a:ea typeface="+mn-ea"/>
                <a:cs typeface="+mn-cs"/>
                <a:hlinkClick r:id="rId3" tooltip="Ingatan"/>
              </a:rPr>
              <a:t>ingatan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terhadap</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reaksi</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4" tooltip="Emosi"/>
              </a:rPr>
              <a:t>emosi</a:t>
            </a:r>
            <a:r>
              <a:rPr lang="en-US" sz="1200" b="0" i="0" kern="1200" dirty="0" smtClean="0">
                <a:solidFill>
                  <a:schemeClr val="tx1"/>
                </a:solidFill>
                <a:latin typeface="+mn-lt"/>
                <a:ea typeface="+mn-ea"/>
                <a:cs typeface="+mn-cs"/>
              </a:rPr>
              <a:t>. </a:t>
            </a:r>
          </a:p>
          <a:p>
            <a:r>
              <a:rPr lang="en-US" sz="1200" b="0" i="0" kern="1200" dirty="0" err="1" smtClean="0">
                <a:solidFill>
                  <a:schemeClr val="tx1"/>
                </a:solidFill>
                <a:latin typeface="+mn-lt"/>
                <a:ea typeface="+mn-ea"/>
                <a:cs typeface="+mn-cs"/>
              </a:rPr>
              <a:t>Hipokampus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merupakan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bagian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dari</a:t>
            </a:r>
            <a:r>
              <a:rPr lang="en-US" sz="1200" b="0" i="0" kern="1200" dirty="0" smtClean="0">
                <a:solidFill>
                  <a:schemeClr val="tx1"/>
                </a:solidFill>
                <a:latin typeface="+mn-lt"/>
                <a:ea typeface="+mn-ea"/>
                <a:cs typeface="+mn-cs"/>
              </a:rPr>
              <a:t> </a:t>
            </a:r>
            <a:r>
              <a:rPr lang="en-US" sz="1200" b="0" i="0" u="none" strike="noStrike" kern="1200" dirty="0" err="1" smtClean="0">
                <a:solidFill>
                  <a:schemeClr val="tx1"/>
                </a:solidFill>
                <a:latin typeface="+mn-lt"/>
                <a:ea typeface="+mn-ea"/>
                <a:cs typeface="+mn-cs"/>
                <a:hlinkClick r:id="rId5" tooltip="Sistem limbik"/>
              </a:rPr>
              <a:t>sistem</a:t>
            </a:r>
            <a:r>
              <a:rPr lang="en-US" sz="1200" b="0" i="0" u="none" strike="noStrike" kern="1200" dirty="0" smtClean="0">
                <a:solidFill>
                  <a:schemeClr val="tx1"/>
                </a:solidFill>
                <a:latin typeface="+mn-lt"/>
                <a:ea typeface="+mn-ea"/>
                <a:cs typeface="+mn-cs"/>
                <a:hlinkClick r:id="rId5" tooltip="Sistem limbik"/>
              </a:rPr>
              <a:t> </a:t>
            </a:r>
            <a:r>
              <a:rPr lang="en-US" sz="1200" b="0" i="0" u="none" strike="noStrike" kern="1200" dirty="0" err="1" smtClean="0">
                <a:solidFill>
                  <a:schemeClr val="tx1"/>
                </a:solidFill>
                <a:latin typeface="+mn-lt"/>
                <a:ea typeface="+mn-ea"/>
                <a:cs typeface="+mn-cs"/>
                <a:hlinkClick r:id="rId5" tooltip="Sistem limbik"/>
              </a:rPr>
              <a:t>limbik</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berperan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pada</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kegiatan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mengingat</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memori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navigasi</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ruangan</a:t>
            </a:r>
            <a:r>
              <a:rPr lang="en-US" sz="1200" b="0" i="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45CBCEB-468C-4BE6-A347-5AA7B3698C12}"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Stapes = smallest</a:t>
            </a:r>
            <a:r>
              <a:rPr lang="en-US" baseline="0" dirty="0" smtClean="0"/>
              <a:t> muscle</a:t>
            </a:r>
          </a:p>
          <a:p>
            <a:r>
              <a:rPr lang="en-US" sz="1200" b="0" i="0" kern="1200" dirty="0" smtClean="0">
                <a:solidFill>
                  <a:schemeClr val="tx1"/>
                </a:solidFill>
                <a:latin typeface="+mn-lt"/>
                <a:ea typeface="+mn-ea"/>
                <a:cs typeface="+mn-cs"/>
              </a:rPr>
              <a:t>The </a:t>
            </a:r>
            <a:r>
              <a:rPr lang="en-US" sz="1200" b="0" i="0" u="none" strike="noStrike" kern="1200" dirty="0" err="1" smtClean="0">
                <a:solidFill>
                  <a:schemeClr val="tx1"/>
                </a:solidFill>
                <a:latin typeface="+mn-lt"/>
                <a:ea typeface="+mn-ea"/>
                <a:cs typeface="+mn-cs"/>
                <a:hlinkClick r:id="rId3" tooltip="Stapedius muscle"/>
              </a:rPr>
              <a:t>stapedius</a:t>
            </a:r>
            <a:r>
              <a:rPr lang="en-US" sz="1200" b="0" i="0" u="none" strike="noStrike" kern="1200" dirty="0" smtClean="0">
                <a:solidFill>
                  <a:schemeClr val="tx1"/>
                </a:solidFill>
                <a:latin typeface="+mn-lt"/>
                <a:ea typeface="+mn-ea"/>
                <a:cs typeface="+mn-cs"/>
                <a:hlinkClick r:id="rId3" tooltip="Stapedius muscle"/>
              </a:rPr>
              <a:t> muscle</a:t>
            </a:r>
            <a:r>
              <a:rPr lang="en-US" sz="1200" b="0" i="0" kern="1200" dirty="0" smtClean="0">
                <a:solidFill>
                  <a:schemeClr val="tx1"/>
                </a:solidFill>
                <a:latin typeface="+mn-lt"/>
                <a:ea typeface="+mn-ea"/>
                <a:cs typeface="+mn-cs"/>
              </a:rPr>
              <a:t>, the smallest skeletal muscle in the body, connects to the stapes and is controlled by the </a:t>
            </a:r>
            <a:r>
              <a:rPr lang="en-US" sz="1200" b="0" i="0" u="none" strike="noStrike" kern="1200" dirty="0" smtClean="0">
                <a:solidFill>
                  <a:schemeClr val="tx1"/>
                </a:solidFill>
                <a:latin typeface="+mn-lt"/>
                <a:ea typeface="+mn-ea"/>
                <a:cs typeface="+mn-cs"/>
                <a:hlinkClick r:id="rId4" tooltip="Facial nerve"/>
              </a:rPr>
              <a:t>facial nerve</a:t>
            </a:r>
            <a:endParaRPr lang="en-US" sz="1200" b="0" i="0" u="none" strike="noStrike" kern="1200" dirty="0" smtClean="0">
              <a:solidFill>
                <a:schemeClr val="tx1"/>
              </a:solidFill>
              <a:latin typeface="+mn-lt"/>
              <a:ea typeface="+mn-ea"/>
              <a:cs typeface="+mn-cs"/>
            </a:endParaRPr>
          </a:p>
          <a:p>
            <a:endParaRPr lang="en-US" sz="1200" b="0" i="0" u="none" strike="noStrike" kern="1200" dirty="0" smtClean="0">
              <a:solidFill>
                <a:schemeClr val="tx1"/>
              </a:solidFill>
              <a:latin typeface="+mn-lt"/>
              <a:ea typeface="+mn-ea"/>
              <a:cs typeface="+mn-cs"/>
            </a:endParaRPr>
          </a:p>
          <a:p>
            <a:r>
              <a:rPr lang="en-US" sz="1200" b="0" i="0" u="none" strike="noStrike" kern="1200" dirty="0" smtClean="0">
                <a:solidFill>
                  <a:schemeClr val="tx1"/>
                </a:solidFill>
                <a:latin typeface="+mn-lt"/>
                <a:ea typeface="+mn-ea"/>
                <a:cs typeface="+mn-cs"/>
              </a:rPr>
              <a:t>Ear is </a:t>
            </a:r>
            <a:r>
              <a:rPr lang="en-US" sz="1200" b="0" i="0" u="none" strike="noStrike" kern="1200" dirty="0" err="1" smtClean="0">
                <a:solidFill>
                  <a:schemeClr val="tx1"/>
                </a:solidFill>
                <a:latin typeface="+mn-lt"/>
                <a:ea typeface="+mn-ea"/>
                <a:cs typeface="+mn-cs"/>
              </a:rPr>
              <a:t>vestibullar</a:t>
            </a:r>
            <a:r>
              <a:rPr lang="en-US" sz="1200" b="0" i="0" u="none" strike="noStrike" kern="1200" dirty="0" smtClean="0">
                <a:solidFill>
                  <a:schemeClr val="tx1"/>
                </a:solidFill>
                <a:latin typeface="+mn-lt"/>
                <a:ea typeface="+mn-ea"/>
                <a:cs typeface="+mn-cs"/>
              </a:rPr>
              <a:t> system</a:t>
            </a:r>
            <a:endParaRPr lang="en-US" dirty="0"/>
          </a:p>
        </p:txBody>
      </p:sp>
      <p:sp>
        <p:nvSpPr>
          <p:cNvPr id="4" name="Slide Number Placeholder 3"/>
          <p:cNvSpPr>
            <a:spLocks noGrp="1"/>
          </p:cNvSpPr>
          <p:nvPr>
            <p:ph type="sldNum" sz="quarter" idx="10"/>
          </p:nvPr>
        </p:nvSpPr>
        <p:spPr/>
        <p:txBody>
          <a:bodyPr/>
          <a:lstStyle/>
          <a:p>
            <a:fld id="{445CBCEB-468C-4BE6-A347-5AA7B3698C12}"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5CBCEB-468C-4BE6-A347-5AA7B3698C12}"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E81608-9BB9-491F-85B4-FCB250499D71}"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E81608-9BB9-491F-85B4-FCB250499D71}"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E81608-9BB9-491F-85B4-FCB250499D71}"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E81608-9BB9-491F-85B4-FCB250499D71}"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E81608-9BB9-491F-85B4-FCB250499D71}" type="datetimeFigureOut">
              <a:rPr lang="en-US" smtClean="0"/>
              <a:pPr/>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E81608-9BB9-491F-85B4-FCB250499D71}" type="datetimeFigureOut">
              <a:rPr lang="en-US" smtClean="0"/>
              <a:pPr/>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81608-9BB9-491F-85B4-FCB250499D71}" type="datetimeFigureOut">
              <a:rPr lang="en-US" smtClean="0"/>
              <a:pPr/>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E81608-9BB9-491F-85B4-FCB250499D71}"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E81608-9BB9-491F-85B4-FCB250499D71}"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E81608-9BB9-491F-85B4-FCB250499D71}"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E81608-9BB9-491F-85B4-FCB250499D71}"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995095-0E7C-4D68-9D83-35E1C4DC9B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81608-9BB9-491F-85B4-FCB250499D71}" type="datetimeFigureOut">
              <a:rPr lang="en-US" smtClean="0"/>
              <a:pPr/>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95095-0E7C-4D68-9D83-35E1C4DC9B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nhs.uk/conditions/sleep-paralysis/Pages/Introduction.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eep_paralysis_fem.jpg"/>
          <p:cNvPicPr>
            <a:picLocks noChangeAspect="1"/>
          </p:cNvPicPr>
          <p:nvPr/>
        </p:nvPicPr>
        <p:blipFill>
          <a:blip r:embed="rId2" cstate="print"/>
          <a:stretch>
            <a:fillRect/>
          </a:stretch>
        </p:blipFill>
        <p:spPr>
          <a:xfrm>
            <a:off x="0" y="-228600"/>
            <a:ext cx="9448800" cy="7086600"/>
          </a:xfrm>
          <a:prstGeom prst="rect">
            <a:avLst/>
          </a:prstGeom>
          <a:noFill/>
          <a:ln>
            <a:noFill/>
          </a:ln>
        </p:spPr>
      </p:pic>
      <p:sp>
        <p:nvSpPr>
          <p:cNvPr id="2" name="Title 1"/>
          <p:cNvSpPr>
            <a:spLocks noGrp="1"/>
          </p:cNvSpPr>
          <p:nvPr>
            <p:ph type="ctrTitle"/>
          </p:nvPr>
        </p:nvSpPr>
        <p:spPr>
          <a:xfrm>
            <a:off x="0" y="-304800"/>
            <a:ext cx="7772400" cy="1470025"/>
          </a:xfrm>
        </p:spPr>
        <p:txBody>
          <a:bodyPr>
            <a:normAutofit/>
          </a:bodyPr>
          <a:lstStyle/>
          <a:p>
            <a:pPr algn="l"/>
            <a:r>
              <a:rPr lang="en-US" sz="6600" dirty="0" smtClean="0">
                <a:solidFill>
                  <a:schemeClr val="bg1"/>
                </a:solidFill>
              </a:rPr>
              <a:t>Sleep Paralyzed</a:t>
            </a:r>
            <a:endParaRPr lang="en-US" sz="6600" dirty="0">
              <a:solidFill>
                <a:schemeClr val="bg1"/>
              </a:solidFill>
            </a:endParaRPr>
          </a:p>
        </p:txBody>
      </p:sp>
      <p:sp>
        <p:nvSpPr>
          <p:cNvPr id="3" name="Subtitle 2"/>
          <p:cNvSpPr>
            <a:spLocks noGrp="1"/>
          </p:cNvSpPr>
          <p:nvPr>
            <p:ph type="subTitle" idx="1"/>
          </p:nvPr>
        </p:nvSpPr>
        <p:spPr>
          <a:xfrm>
            <a:off x="0" y="1295400"/>
            <a:ext cx="6400800" cy="1371600"/>
          </a:xfrm>
        </p:spPr>
        <p:txBody>
          <a:bodyPr>
            <a:normAutofit fontScale="92500" lnSpcReduction="20000"/>
          </a:bodyPr>
          <a:lstStyle/>
          <a:p>
            <a:pPr algn="l"/>
            <a:r>
              <a:rPr lang="en-US" b="1" dirty="0" err="1" smtClean="0">
                <a:solidFill>
                  <a:schemeClr val="bg1"/>
                </a:solidFill>
              </a:rPr>
              <a:t>Fadilla</a:t>
            </a:r>
            <a:r>
              <a:rPr lang="en-US" b="1" dirty="0" smtClean="0">
                <a:solidFill>
                  <a:schemeClr val="bg1"/>
                </a:solidFill>
              </a:rPr>
              <a:t> </a:t>
            </a:r>
            <a:r>
              <a:rPr lang="en-US" b="1" dirty="0" err="1" smtClean="0">
                <a:solidFill>
                  <a:schemeClr val="bg1"/>
                </a:solidFill>
              </a:rPr>
              <a:t>Zennifa</a:t>
            </a:r>
            <a:endParaRPr lang="en-US" b="1" dirty="0" smtClean="0">
              <a:solidFill>
                <a:schemeClr val="bg1"/>
              </a:solidFill>
            </a:endParaRPr>
          </a:p>
          <a:p>
            <a:pPr algn="l"/>
            <a:r>
              <a:rPr lang="en-US" b="1" dirty="0" smtClean="0">
                <a:solidFill>
                  <a:schemeClr val="bg1"/>
                </a:solidFill>
              </a:rPr>
              <a:t>Graduate School System Life Science</a:t>
            </a:r>
          </a:p>
          <a:p>
            <a:pPr algn="l"/>
            <a:r>
              <a:rPr lang="en-US" b="1" dirty="0" smtClean="0">
                <a:solidFill>
                  <a:schemeClr val="bg1"/>
                </a:solidFill>
              </a:rPr>
              <a:t>Kyushu University</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SLEEP PARALYZE IS…</a:t>
            </a:r>
            <a:endParaRPr lang="en-US" dirty="0">
              <a:solidFill>
                <a:schemeClr val="accent1"/>
              </a:solidFill>
            </a:endParaRPr>
          </a:p>
        </p:txBody>
      </p:sp>
      <p:pic>
        <p:nvPicPr>
          <p:cNvPr id="4" name="Content Placeholder 3" descr="sleep paralyse.jpg"/>
          <p:cNvPicPr>
            <a:picLocks noGrp="1" noChangeAspect="1"/>
          </p:cNvPicPr>
          <p:nvPr>
            <p:ph idx="1"/>
          </p:nvPr>
        </p:nvPicPr>
        <p:blipFill>
          <a:blip r:embed="rId2" cstate="print"/>
          <a:stretch>
            <a:fillRect/>
          </a:stretch>
        </p:blipFill>
        <p:spPr>
          <a:xfrm>
            <a:off x="4343400" y="1905000"/>
            <a:ext cx="4526733" cy="3657600"/>
          </a:xfrm>
        </p:spPr>
      </p:pic>
      <p:sp>
        <p:nvSpPr>
          <p:cNvPr id="5" name="Title 1"/>
          <p:cNvSpPr txBox="1">
            <a:spLocks/>
          </p:cNvSpPr>
          <p:nvPr/>
        </p:nvSpPr>
        <p:spPr>
          <a:xfrm>
            <a:off x="0" y="4343400"/>
            <a:ext cx="4038600" cy="2514600"/>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6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i="0" u="none" strike="noStrike" kern="1200" cap="none" spc="0" normalizeH="0" baseline="0" noProof="0" dirty="0" smtClean="0">
                <a:ln>
                  <a:noFill/>
                </a:ln>
                <a:solidFill>
                  <a:schemeClr val="accent1"/>
                </a:solidFill>
                <a:effectLst/>
                <a:uLnTx/>
                <a:uFillTx/>
                <a:latin typeface="+mj-lt"/>
                <a:ea typeface="+mj-ea"/>
                <a:cs typeface="+mj-cs"/>
              </a:rPr>
              <a:t>The </a:t>
            </a:r>
            <a:r>
              <a:rPr kumimoji="0" lang="en-US" sz="4400" i="0" u="none" strike="noStrike" kern="1200" cap="none" spc="0" normalizeH="0" baseline="0" noProof="0" dirty="0" err="1" smtClean="0">
                <a:ln>
                  <a:noFill/>
                </a:ln>
                <a:solidFill>
                  <a:schemeClr val="accent1"/>
                </a:solidFill>
                <a:effectLst/>
                <a:uLnTx/>
                <a:uFillTx/>
                <a:latin typeface="+mj-lt"/>
                <a:ea typeface="+mj-ea"/>
                <a:cs typeface="+mj-cs"/>
              </a:rPr>
              <a:t>Seahorse,the</a:t>
            </a:r>
            <a:r>
              <a:rPr kumimoji="0" lang="en-US" sz="4400" i="0" u="none" strike="noStrike" kern="1200" cap="none" spc="0" normalizeH="0" noProof="0" dirty="0" smtClean="0">
                <a:ln>
                  <a:noFill/>
                </a:ln>
                <a:solidFill>
                  <a:schemeClr val="accent1"/>
                </a:solidFill>
                <a:effectLst/>
                <a:uLnTx/>
                <a:uFillTx/>
                <a:latin typeface="+mj-lt"/>
                <a:ea typeface="+mj-ea"/>
                <a:cs typeface="+mj-cs"/>
              </a:rPr>
              <a:t> </a:t>
            </a:r>
            <a:r>
              <a:rPr kumimoji="0" lang="en-US" sz="4400" i="0" u="none" strike="noStrike" kern="1200" cap="none" spc="0" normalizeH="0" noProof="0" dirty="0" err="1" smtClean="0">
                <a:ln>
                  <a:noFill/>
                </a:ln>
                <a:solidFill>
                  <a:schemeClr val="accent1"/>
                </a:solidFill>
                <a:effectLst/>
                <a:uLnTx/>
                <a:uFillTx/>
                <a:latin typeface="+mj-lt"/>
                <a:ea typeface="+mj-ea"/>
                <a:cs typeface="+mj-cs"/>
              </a:rPr>
              <a:t>Almond,and</a:t>
            </a:r>
            <a:r>
              <a:rPr kumimoji="0" lang="en-US" sz="4400" i="0" u="none" strike="noStrike" kern="1200" cap="none" spc="0" normalizeH="0" noProof="0" dirty="0" smtClean="0">
                <a:ln>
                  <a:noFill/>
                </a:ln>
                <a:solidFill>
                  <a:schemeClr val="accent1"/>
                </a:solidFill>
                <a:effectLst/>
                <a:uLnTx/>
                <a:uFillTx/>
                <a:latin typeface="+mj-lt"/>
                <a:ea typeface="+mj-ea"/>
                <a:cs typeface="+mj-cs"/>
              </a:rPr>
              <a:t> The Night-mare: Elaborative Encoding During Sleep Paralysis Hallucinations?</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r>
              <a:rPr kumimoji="0" lang="en-US" sz="1300" b="0" i="0" u="none" strike="noStrike" kern="1200" cap="none" spc="0" normalizeH="0" baseline="0" noProof="0" dirty="0" smtClean="0">
                <a:ln>
                  <a:noFill/>
                </a:ln>
                <a:solidFill>
                  <a:schemeClr val="tx1"/>
                </a:solidFill>
                <a:effectLst/>
                <a:uLnTx/>
                <a:uFillTx/>
                <a:latin typeface="+mj-lt"/>
                <a:ea typeface="+mj-ea"/>
                <a:cs typeface="+mj-cs"/>
              </a:rPr>
              <a:t>Todd </a:t>
            </a:r>
            <a:r>
              <a:rPr kumimoji="0" lang="en-US" sz="1300" b="0" i="0" u="none" strike="noStrike" kern="1200" cap="none" spc="0" normalizeH="0" baseline="0" noProof="0" dirty="0" err="1" smtClean="0">
                <a:ln>
                  <a:noFill/>
                </a:ln>
                <a:solidFill>
                  <a:schemeClr val="tx1"/>
                </a:solidFill>
                <a:effectLst/>
                <a:uLnTx/>
                <a:uFillTx/>
                <a:latin typeface="+mj-lt"/>
                <a:ea typeface="+mj-ea"/>
                <a:cs typeface="+mj-cs"/>
              </a:rPr>
              <a:t>A.Girard</a:t>
            </a:r>
            <a:endParaRPr kumimoji="0" lang="en-US" sz="13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TextBox 6"/>
          <p:cNvSpPr txBox="1"/>
          <p:nvPr/>
        </p:nvSpPr>
        <p:spPr>
          <a:xfrm>
            <a:off x="0" y="1905000"/>
            <a:ext cx="4191000" cy="1815882"/>
          </a:xfrm>
          <a:prstGeom prst="rect">
            <a:avLst/>
          </a:prstGeom>
          <a:noFill/>
        </p:spPr>
        <p:txBody>
          <a:bodyPr wrap="square" rtlCol="0">
            <a:spAutoFit/>
          </a:bodyPr>
          <a:lstStyle/>
          <a:p>
            <a:pPr algn="ctr"/>
            <a:r>
              <a:rPr lang="en-US" sz="2800" b="1" dirty="0" smtClean="0"/>
              <a:t>Involves temporary immobility at sleep, while individual are awake and aware of their surrounding</a:t>
            </a:r>
            <a:endParaRPr lang="en-US"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eep paralyse.jpg"/>
          <p:cNvPicPr>
            <a:picLocks noChangeAspect="1"/>
          </p:cNvPicPr>
          <p:nvPr/>
        </p:nvPicPr>
        <p:blipFill>
          <a:blip r:embed="rId2" cstate="print"/>
          <a:stretch>
            <a:fillRect/>
          </a:stretch>
        </p:blipFill>
        <p:spPr>
          <a:xfrm>
            <a:off x="1" y="0"/>
            <a:ext cx="9144000" cy="6858000"/>
          </a:xfrm>
          <a:prstGeom prst="rect">
            <a:avLst/>
          </a:prstGeom>
        </p:spPr>
      </p:pic>
      <p:sp>
        <p:nvSpPr>
          <p:cNvPr id="2" name="Title 1"/>
          <p:cNvSpPr>
            <a:spLocks noGrp="1"/>
          </p:cNvSpPr>
          <p:nvPr>
            <p:ph type="title"/>
          </p:nvPr>
        </p:nvSpPr>
        <p:spPr>
          <a:xfrm>
            <a:off x="0" y="1295400"/>
            <a:ext cx="8229600" cy="2057400"/>
          </a:xfrm>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latin typeface="Bleeding Cowboys" pitchFamily="2" charset="0"/>
              </a:rPr>
              <a:t>Fear and hallucinatory experiences are frequently associated</a:t>
            </a:r>
            <a:br>
              <a:rPr lang="en-US" b="1" dirty="0" smtClean="0">
                <a:solidFill>
                  <a:srgbClr val="FF0000"/>
                </a:solidFill>
                <a:effectLst>
                  <a:outerShdw blurRad="38100" dist="38100" dir="2700000" algn="tl">
                    <a:srgbClr val="000000">
                      <a:alpha val="43137"/>
                    </a:srgbClr>
                  </a:outerShdw>
                </a:effectLst>
                <a:latin typeface="Bleeding Cowboys" pitchFamily="2" charset="0"/>
              </a:rPr>
            </a:br>
            <a:endParaRPr lang="en-US" b="1" dirty="0">
              <a:solidFill>
                <a:srgbClr val="FF0000"/>
              </a:solidFill>
              <a:effectLst>
                <a:outerShdw blurRad="38100" dist="38100" dir="2700000" algn="tl">
                  <a:srgbClr val="000000">
                    <a:alpha val="43137"/>
                  </a:srgbClr>
                </a:outerShdw>
              </a:effectLst>
              <a:latin typeface="Bleeding Cowboys" pitchFamily="2"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ddmcdn.com/gif/sleep-stages.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mn-lt"/>
              </a:rPr>
              <a:t>Why it happen?</a:t>
            </a:r>
            <a:endParaRPr lang="en-US" b="1" dirty="0">
              <a:latin typeface="+mn-lt"/>
            </a:endParaRPr>
          </a:p>
        </p:txBody>
      </p:sp>
      <p:grpSp>
        <p:nvGrpSpPr>
          <p:cNvPr id="9" name="Group 8"/>
          <p:cNvGrpSpPr/>
          <p:nvPr/>
        </p:nvGrpSpPr>
        <p:grpSpPr>
          <a:xfrm>
            <a:off x="3200400" y="2971800"/>
            <a:ext cx="2514600" cy="2133600"/>
            <a:chOff x="3200400" y="2971800"/>
            <a:chExt cx="2514600" cy="2133600"/>
          </a:xfrm>
        </p:grpSpPr>
        <p:sp>
          <p:nvSpPr>
            <p:cNvPr id="5" name="Oval 4"/>
            <p:cNvSpPr/>
            <p:nvPr/>
          </p:nvSpPr>
          <p:spPr>
            <a:xfrm>
              <a:off x="3200400" y="2971800"/>
              <a:ext cx="25146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57600" y="36576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4648200" y="36576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Oval 7"/>
            <p:cNvSpPr/>
            <p:nvPr/>
          </p:nvSpPr>
          <p:spPr>
            <a:xfrm>
              <a:off x="4191000" y="44958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Cloud 9"/>
          <p:cNvSpPr/>
          <p:nvPr/>
        </p:nvSpPr>
        <p:spPr>
          <a:xfrm>
            <a:off x="1447800" y="2438400"/>
            <a:ext cx="1828800" cy="129540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REM</a:t>
            </a:r>
            <a:endParaRPr lang="en-US" dirty="0"/>
          </a:p>
        </p:txBody>
      </p:sp>
      <p:sp>
        <p:nvSpPr>
          <p:cNvPr id="11" name="Cloud 10"/>
          <p:cNvSpPr/>
          <p:nvPr/>
        </p:nvSpPr>
        <p:spPr>
          <a:xfrm>
            <a:off x="5867400" y="3886200"/>
            <a:ext cx="1828800" cy="1295400"/>
          </a:xfrm>
          <a:prstGeom prst="cloud">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NREM</a:t>
            </a:r>
            <a:endParaRPr lang="en-US" dirty="0"/>
          </a:p>
        </p:txBody>
      </p:sp>
      <p:sp>
        <p:nvSpPr>
          <p:cNvPr id="12" name="Curved Left Arrow 11"/>
          <p:cNvSpPr/>
          <p:nvPr/>
        </p:nvSpPr>
        <p:spPr>
          <a:xfrm rot="17450535">
            <a:off x="4819277" y="-24483"/>
            <a:ext cx="1533086" cy="4936878"/>
          </a:xfrm>
          <a:prstGeom prst="curvedLeftArrow">
            <a:avLst>
              <a:gd name="adj1" fmla="val 25000"/>
              <a:gd name="adj2" fmla="val 50000"/>
              <a:gd name="adj3" fmla="val 2159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
        <p:nvSpPr>
          <p:cNvPr id="13" name="Curved Left Arrow 12"/>
          <p:cNvSpPr/>
          <p:nvPr/>
        </p:nvSpPr>
        <p:spPr>
          <a:xfrm rot="17450535" flipH="1">
            <a:off x="3180699" y="3155200"/>
            <a:ext cx="2082956" cy="4818126"/>
          </a:xfrm>
          <a:prstGeom prst="curvedLeftArrow">
            <a:avLst>
              <a:gd name="adj1" fmla="val 25000"/>
              <a:gd name="adj2" fmla="val 50000"/>
              <a:gd name="adj3" fmla="val 21595"/>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6781800" y="5334000"/>
            <a:ext cx="2313017" cy="369332"/>
          </a:xfrm>
          <a:prstGeom prst="rect">
            <a:avLst/>
          </a:prstGeom>
          <a:noFill/>
        </p:spPr>
        <p:txBody>
          <a:bodyPr wrap="square" rtlCol="0">
            <a:spAutoFit/>
          </a:bodyPr>
          <a:lstStyle/>
          <a:p>
            <a:r>
              <a:rPr lang="en-US" dirty="0" smtClean="0"/>
              <a:t>Take 75% sleep time</a:t>
            </a:r>
            <a:endParaRPr lang="en-US" dirty="0"/>
          </a:p>
        </p:txBody>
      </p:sp>
      <p:sp>
        <p:nvSpPr>
          <p:cNvPr id="15" name="TextBox 14"/>
          <p:cNvSpPr txBox="1"/>
          <p:nvPr/>
        </p:nvSpPr>
        <p:spPr>
          <a:xfrm>
            <a:off x="6705600" y="914400"/>
            <a:ext cx="1981200" cy="646331"/>
          </a:xfrm>
          <a:prstGeom prst="rect">
            <a:avLst/>
          </a:prstGeom>
          <a:noFill/>
        </p:spPr>
        <p:txBody>
          <a:bodyPr wrap="square" rtlCol="0">
            <a:spAutoFit/>
          </a:bodyPr>
          <a:lstStyle/>
          <a:p>
            <a:r>
              <a:rPr lang="en-US" dirty="0" smtClean="0"/>
              <a:t>1 cycle is 90 minutes </a:t>
            </a:r>
            <a:endParaRPr lang="en-US" dirty="0"/>
          </a:p>
        </p:txBody>
      </p:sp>
      <p:grpSp>
        <p:nvGrpSpPr>
          <p:cNvPr id="35" name="Group 34"/>
          <p:cNvGrpSpPr/>
          <p:nvPr/>
        </p:nvGrpSpPr>
        <p:grpSpPr>
          <a:xfrm>
            <a:off x="0" y="1219200"/>
            <a:ext cx="2514600" cy="1600200"/>
            <a:chOff x="0" y="1219200"/>
            <a:chExt cx="2514600" cy="1600200"/>
          </a:xfrm>
        </p:grpSpPr>
        <p:grpSp>
          <p:nvGrpSpPr>
            <p:cNvPr id="29" name="Group 28"/>
            <p:cNvGrpSpPr/>
            <p:nvPr/>
          </p:nvGrpSpPr>
          <p:grpSpPr>
            <a:xfrm>
              <a:off x="0" y="1295400"/>
              <a:ext cx="1600200" cy="1524000"/>
              <a:chOff x="0" y="1295400"/>
              <a:chExt cx="1600200" cy="1524000"/>
            </a:xfrm>
          </p:grpSpPr>
          <p:sp>
            <p:nvSpPr>
              <p:cNvPr id="16" name="Oval 15"/>
              <p:cNvSpPr/>
              <p:nvPr/>
            </p:nvSpPr>
            <p:spPr>
              <a:xfrm>
                <a:off x="0" y="1295400"/>
                <a:ext cx="160020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228600" y="1676400"/>
                <a:ext cx="4572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Oval 17"/>
              <p:cNvSpPr/>
              <p:nvPr/>
            </p:nvSpPr>
            <p:spPr>
              <a:xfrm>
                <a:off x="914400" y="1676400"/>
                <a:ext cx="4572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0" name="Curved Connector 19"/>
              <p:cNvCxnSpPr/>
              <p:nvPr/>
            </p:nvCxnSpPr>
            <p:spPr>
              <a:xfrm>
                <a:off x="533400" y="2362200"/>
                <a:ext cx="609600" cy="12700"/>
              </a:xfrm>
              <a:prstGeom prst="curvedConnector3">
                <a:avLst>
                  <a:gd name="adj1" fmla="val 50000"/>
                </a:avLst>
              </a:prstGeom>
            </p:spPr>
            <p:style>
              <a:lnRef idx="1">
                <a:schemeClr val="dk1"/>
              </a:lnRef>
              <a:fillRef idx="0">
                <a:schemeClr val="dk1"/>
              </a:fillRef>
              <a:effectRef idx="0">
                <a:schemeClr val="dk1"/>
              </a:effectRef>
              <a:fontRef idx="minor">
                <a:schemeClr val="tx1"/>
              </a:fontRef>
            </p:style>
          </p:cxnSp>
        </p:grpSp>
        <p:grpSp>
          <p:nvGrpSpPr>
            <p:cNvPr id="30" name="Group 29"/>
            <p:cNvGrpSpPr/>
            <p:nvPr/>
          </p:nvGrpSpPr>
          <p:grpSpPr>
            <a:xfrm>
              <a:off x="1066800" y="1219200"/>
              <a:ext cx="1447800" cy="1600200"/>
              <a:chOff x="3200400" y="2971800"/>
              <a:chExt cx="2514600" cy="2133600"/>
            </a:xfrm>
          </p:grpSpPr>
          <p:sp>
            <p:nvSpPr>
              <p:cNvPr id="31" name="Oval 30"/>
              <p:cNvSpPr/>
              <p:nvPr/>
            </p:nvSpPr>
            <p:spPr>
              <a:xfrm>
                <a:off x="3200400" y="2971800"/>
                <a:ext cx="25146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657600" y="36576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Rectangle 32"/>
              <p:cNvSpPr/>
              <p:nvPr/>
            </p:nvSpPr>
            <p:spPr>
              <a:xfrm>
                <a:off x="4648200" y="36576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4191000" y="44958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5"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000"/>
                                        <p:tgtEl>
                                          <p:spTgt spid="13"/>
                                        </p:tgtEl>
                                      </p:cBhvr>
                                    </p:animEffect>
                                    <p:anim calcmode="lin" valueType="num">
                                      <p:cBhvr>
                                        <p:cTn id="31" dur="2000" fill="hold"/>
                                        <p:tgtEl>
                                          <p:spTgt spid="13"/>
                                        </p:tgtEl>
                                        <p:attrNameLst>
                                          <p:attrName>style.rotation</p:attrName>
                                        </p:attrNameLst>
                                      </p:cBhvr>
                                      <p:tavLst>
                                        <p:tav tm="0">
                                          <p:val>
                                            <p:fltVal val="720"/>
                                          </p:val>
                                        </p:tav>
                                        <p:tav tm="100000">
                                          <p:val>
                                            <p:fltVal val="0"/>
                                          </p:val>
                                        </p:tav>
                                      </p:tavLst>
                                    </p:anim>
                                    <p:anim calcmode="lin" valueType="num">
                                      <p:cBhvr>
                                        <p:cTn id="32" dur="2000" fill="hold"/>
                                        <p:tgtEl>
                                          <p:spTgt spid="13"/>
                                        </p:tgtEl>
                                        <p:attrNameLst>
                                          <p:attrName>ppt_h</p:attrName>
                                        </p:attrNameLst>
                                      </p:cBhvr>
                                      <p:tavLst>
                                        <p:tav tm="0">
                                          <p:val>
                                            <p:fltVal val="0"/>
                                          </p:val>
                                        </p:tav>
                                        <p:tav tm="100000">
                                          <p:val>
                                            <p:strVal val="#ppt_h"/>
                                          </p:val>
                                        </p:tav>
                                      </p:tavLst>
                                    </p:anim>
                                    <p:anim calcmode="lin" valueType="num">
                                      <p:cBhvr>
                                        <p:cTn id="33" dur="2000" fill="hold"/>
                                        <p:tgtEl>
                                          <p:spTgt spid="13"/>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2000"/>
                                        <p:tgtEl>
                                          <p:spTgt spid="12"/>
                                        </p:tgtEl>
                                      </p:cBhvr>
                                    </p:animEffect>
                                    <p:anim calcmode="lin" valueType="num">
                                      <p:cBhvr>
                                        <p:cTn id="37" dur="2000" fill="hold"/>
                                        <p:tgtEl>
                                          <p:spTgt spid="12"/>
                                        </p:tgtEl>
                                        <p:attrNameLst>
                                          <p:attrName>style.rotation</p:attrName>
                                        </p:attrNameLst>
                                      </p:cBhvr>
                                      <p:tavLst>
                                        <p:tav tm="0">
                                          <p:val>
                                            <p:fltVal val="720"/>
                                          </p:val>
                                        </p:tav>
                                        <p:tav tm="100000">
                                          <p:val>
                                            <p:fltVal val="0"/>
                                          </p:val>
                                        </p:tav>
                                      </p:tavLst>
                                    </p:anim>
                                    <p:anim calcmode="lin" valueType="num">
                                      <p:cBhvr>
                                        <p:cTn id="38" dur="2000" fill="hold"/>
                                        <p:tgtEl>
                                          <p:spTgt spid="12"/>
                                        </p:tgtEl>
                                        <p:attrNameLst>
                                          <p:attrName>ppt_h</p:attrName>
                                        </p:attrNameLst>
                                      </p:cBhvr>
                                      <p:tavLst>
                                        <p:tav tm="0">
                                          <p:val>
                                            <p:fltVal val="0"/>
                                          </p:val>
                                        </p:tav>
                                        <p:tav tm="100000">
                                          <p:val>
                                            <p:strVal val="#ppt_h"/>
                                          </p:val>
                                        </p:tav>
                                      </p:tavLst>
                                    </p:anim>
                                    <p:anim calcmode="lin" valueType="num">
                                      <p:cBhvr>
                                        <p:cTn id="39" dur="2000" fill="hold"/>
                                        <p:tgtEl>
                                          <p:spTgt spid="12"/>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1"/>
          </p:nvPr>
        </p:nvPicPr>
        <p:blipFill>
          <a:blip r:embed="rId2" cstate="print"/>
          <a:stretch>
            <a:fillRect/>
          </a:stretch>
        </p:blipFill>
        <p:spPr>
          <a:xfrm>
            <a:off x="256761" y="242918"/>
            <a:ext cx="8582439" cy="6081682"/>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4267200" cy="1143000"/>
          </a:xfrm>
        </p:spPr>
        <p:txBody>
          <a:bodyPr>
            <a:normAutofit fontScale="90000"/>
          </a:bodyPr>
          <a:lstStyle/>
          <a:p>
            <a:r>
              <a:rPr lang="en-US" dirty="0" smtClean="0"/>
              <a:t>Hippocampus</a:t>
            </a:r>
            <a:br>
              <a:rPr lang="en-US" dirty="0" smtClean="0"/>
            </a:br>
            <a:r>
              <a:rPr lang="en-US" dirty="0" smtClean="0"/>
              <a:t> ( The Sea Horse)</a:t>
            </a:r>
            <a:endParaRPr lang="en-US" dirty="0"/>
          </a:p>
        </p:txBody>
      </p:sp>
      <p:pic>
        <p:nvPicPr>
          <p:cNvPr id="31746" name="Picture 2" descr="https://encrypted-tbn1.gstatic.com/images?q=tbn:ANd9GcQY-meFC-GTeIFl-3_tqb8DZGMGxSf55E07eqBbwAiQlhyliDLTGg"/>
          <p:cNvPicPr>
            <a:picLocks noChangeAspect="1" noChangeArrowheads="1"/>
          </p:cNvPicPr>
          <p:nvPr/>
        </p:nvPicPr>
        <p:blipFill>
          <a:blip r:embed="rId3" cstate="print"/>
          <a:srcRect/>
          <a:stretch>
            <a:fillRect/>
          </a:stretch>
        </p:blipFill>
        <p:spPr bwMode="auto">
          <a:xfrm>
            <a:off x="685801" y="1600200"/>
            <a:ext cx="3810000" cy="3543300"/>
          </a:xfrm>
          <a:prstGeom prst="rect">
            <a:avLst/>
          </a:prstGeom>
          <a:noFill/>
        </p:spPr>
      </p:pic>
      <p:sp>
        <p:nvSpPr>
          <p:cNvPr id="5" name="Title 1"/>
          <p:cNvSpPr txBox="1">
            <a:spLocks/>
          </p:cNvSpPr>
          <p:nvPr/>
        </p:nvSpPr>
        <p:spPr>
          <a:xfrm>
            <a:off x="5105400" y="274638"/>
            <a:ext cx="3581400"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Amygdala (almond)</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2" descr="Amyg.png"/>
          <p:cNvPicPr>
            <a:picLocks noChangeAspect="1" noChangeArrowheads="1"/>
          </p:cNvPicPr>
          <p:nvPr/>
        </p:nvPicPr>
        <p:blipFill>
          <a:blip r:embed="rId4" cstate="print"/>
          <a:srcRect/>
          <a:stretch>
            <a:fillRect/>
          </a:stretch>
        </p:blipFill>
        <p:spPr bwMode="auto">
          <a:xfrm>
            <a:off x="5105400" y="1371600"/>
            <a:ext cx="3731846" cy="4548188"/>
          </a:xfrm>
          <a:prstGeom prst="rect">
            <a:avLst/>
          </a:prstGeom>
          <a:noFill/>
        </p:spPr>
      </p:pic>
      <p:sp>
        <p:nvSpPr>
          <p:cNvPr id="7" name="TextBox 6"/>
          <p:cNvSpPr txBox="1"/>
          <p:nvPr/>
        </p:nvSpPr>
        <p:spPr>
          <a:xfrm>
            <a:off x="0" y="5486400"/>
            <a:ext cx="5029200" cy="1477328"/>
          </a:xfrm>
          <a:prstGeom prst="rect">
            <a:avLst/>
          </a:prstGeom>
          <a:noFill/>
        </p:spPr>
        <p:txBody>
          <a:bodyPr wrap="square" rtlCol="0">
            <a:spAutoFit/>
          </a:bodyPr>
          <a:lstStyle/>
          <a:p>
            <a:pPr algn="ctr"/>
            <a:r>
              <a:rPr lang="en-US" dirty="0" smtClean="0"/>
              <a:t>Llewellyn’s proposal that rapid eye movement (REM) dreaming elaborative encoding mediated by the </a:t>
            </a:r>
            <a:r>
              <a:rPr lang="en-US" dirty="0" err="1" smtClean="0"/>
              <a:t>hipocampus</a:t>
            </a:r>
            <a:r>
              <a:rPr lang="en-US" dirty="0" smtClean="0"/>
              <a:t> offers an interesting perspective for understanding hallucination in sleep paralysis</a:t>
            </a:r>
            <a:endParaRPr lang="en-US" dirty="0" smtClean="0"/>
          </a:p>
          <a:p>
            <a:endParaRPr lang="en-US" dirty="0"/>
          </a:p>
        </p:txBody>
      </p:sp>
      <p:sp>
        <p:nvSpPr>
          <p:cNvPr id="8" name="TextBox 7"/>
          <p:cNvSpPr txBox="1"/>
          <p:nvPr/>
        </p:nvSpPr>
        <p:spPr>
          <a:xfrm>
            <a:off x="5334000" y="5715000"/>
            <a:ext cx="3810000" cy="646331"/>
          </a:xfrm>
          <a:prstGeom prst="rect">
            <a:avLst/>
          </a:prstGeom>
          <a:noFill/>
        </p:spPr>
        <p:txBody>
          <a:bodyPr wrap="square" rtlCol="0">
            <a:spAutoFit/>
          </a:bodyPr>
          <a:lstStyle/>
          <a:p>
            <a:r>
              <a:rPr lang="en-US" dirty="0" smtClean="0"/>
              <a:t>Hallucination happened because REM-induced activation of </a:t>
            </a:r>
            <a:r>
              <a:rPr lang="en-US" dirty="0" err="1" smtClean="0"/>
              <a:t>amygdala</a:t>
            </a: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Blausen 0330 EarAnatomy MiddleEar.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http://t1.gstatic.com/images?q=tbn:ANd9GcRrNSihRNPZlxDERVtTzVqfjcbNc3oIxN-sYgyhvaL7LODJCf3DRg"/>
          <p:cNvPicPr>
            <a:picLocks noChangeAspect="1" noChangeArrowheads="1"/>
          </p:cNvPicPr>
          <p:nvPr/>
        </p:nvPicPr>
        <p:blipFill>
          <a:blip r:embed="rId2" cstate="print"/>
          <a:srcRect/>
          <a:stretch>
            <a:fillRect/>
          </a:stretch>
        </p:blipFill>
        <p:spPr bwMode="auto">
          <a:xfrm>
            <a:off x="17494" y="4343400"/>
            <a:ext cx="9126506" cy="2514600"/>
          </a:xfrm>
          <a:prstGeom prst="rect">
            <a:avLst/>
          </a:prstGeom>
          <a:noFill/>
        </p:spPr>
      </p:pic>
      <p:sp>
        <p:nvSpPr>
          <p:cNvPr id="3" name="Content Placeholder 2"/>
          <p:cNvSpPr>
            <a:spLocks noGrp="1"/>
          </p:cNvSpPr>
          <p:nvPr>
            <p:ph idx="1"/>
          </p:nvPr>
        </p:nvSpPr>
        <p:spPr>
          <a:xfrm>
            <a:off x="228600" y="609600"/>
            <a:ext cx="8229600" cy="3352799"/>
          </a:xfrm>
          <a:noFill/>
          <a:ln w="76200">
            <a:solidFill>
              <a:schemeClr val="bg1">
                <a:lumMod val="95000"/>
              </a:schemeClr>
            </a:solidFill>
          </a:ln>
        </p:spPr>
        <p:style>
          <a:lnRef idx="2">
            <a:schemeClr val="accent6"/>
          </a:lnRef>
          <a:fillRef idx="1">
            <a:schemeClr val="lt1"/>
          </a:fillRef>
          <a:effectRef idx="0">
            <a:schemeClr val="accent6"/>
          </a:effectRef>
          <a:fontRef idx="minor">
            <a:schemeClr val="dk1"/>
          </a:fontRef>
        </p:style>
        <p:txBody>
          <a:bodyPr/>
          <a:lstStyle/>
          <a:p>
            <a:pPr algn="ctr">
              <a:buNone/>
            </a:pPr>
            <a:r>
              <a:rPr lang="en-US" b="1" dirty="0" smtClean="0">
                <a:solidFill>
                  <a:schemeClr val="bg2"/>
                </a:solidFill>
                <a:latin typeface="Garamond" pitchFamily="18" charset="0"/>
              </a:rPr>
              <a:t>	Processes underlying elaborative encoding might function not only to strengthen episodic memory, but also to create novel imaginative scenarios for adaptive activation and honing of neural systems, such as those involved in threat detection</a:t>
            </a:r>
            <a:endParaRPr lang="en-US" b="1" dirty="0">
              <a:solidFill>
                <a:schemeClr val="bg2"/>
              </a:solidFill>
              <a:latin typeface="Garamond"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Picture 2" descr="http://t2.gstatic.com/images?q=tbn:ANd9GcRCszqApZe7gQfkyFkYJHRJSxsd1nRSbaEgACK1MLOkJRZVT7iO"/>
          <p:cNvPicPr>
            <a:picLocks noChangeAspect="1" noChangeArrowheads="1"/>
          </p:cNvPicPr>
          <p:nvPr/>
        </p:nvPicPr>
        <p:blipFill>
          <a:blip r:embed="rId3" cstate="print"/>
          <a:srcRect/>
          <a:stretch>
            <a:fillRect/>
          </a:stretch>
        </p:blipFill>
        <p:spPr bwMode="auto">
          <a:xfrm>
            <a:off x="1828800" y="685800"/>
            <a:ext cx="7315200" cy="5881421"/>
          </a:xfrm>
          <a:prstGeom prst="rect">
            <a:avLst/>
          </a:prstGeom>
          <a:noFill/>
        </p:spPr>
      </p:pic>
      <p:sp>
        <p:nvSpPr>
          <p:cNvPr id="2" name="Title 1"/>
          <p:cNvSpPr>
            <a:spLocks noGrp="1"/>
          </p:cNvSpPr>
          <p:nvPr>
            <p:ph type="title"/>
          </p:nvPr>
        </p:nvSpPr>
        <p:spPr>
          <a:xfrm>
            <a:off x="0" y="838200"/>
            <a:ext cx="8229600" cy="1143000"/>
          </a:xfrm>
        </p:spPr>
        <p:txBody>
          <a:bodyPr/>
          <a:lstStyle/>
          <a:p>
            <a:pPr algn="l"/>
            <a:r>
              <a:rPr lang="en-US" dirty="0" smtClean="0">
                <a:solidFill>
                  <a:schemeClr val="bg1"/>
                </a:solidFill>
              </a:rPr>
              <a:t>Have a Nice Dream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lstStyle/>
          <a:p>
            <a:r>
              <a:rPr lang="en-US" dirty="0" smtClean="0">
                <a:hlinkClick r:id="rId2"/>
              </a:rPr>
              <a:t>http://www.nhs.uk/conditions/sleep-paralysis/Pages/Introduction.aspx</a:t>
            </a:r>
            <a:endParaRPr lang="en-US" dirty="0" smtClean="0"/>
          </a:p>
          <a:p>
            <a:r>
              <a:rPr lang="en-US" b="1" dirty="0" smtClean="0">
                <a:solidFill>
                  <a:schemeClr val="accent3">
                    <a:lumMod val="50000"/>
                  </a:schemeClr>
                </a:solidFill>
              </a:rPr>
              <a:t>For video  </a:t>
            </a:r>
            <a:r>
              <a:rPr lang="en-US" dirty="0" smtClean="0"/>
              <a:t>https://www.youtube.com/watch?v=bykP9v1wiGo</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TotalTime>
  <Words>273</Words>
  <Application>Microsoft Office PowerPoint</Application>
  <PresentationFormat>On-screen Show (4:3)</PresentationFormat>
  <Paragraphs>37</Paragraphs>
  <Slides>11</Slides>
  <Notes>5</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Sleep Paralyzed</vt:lpstr>
      <vt:lpstr>SLEEP PARALYZE IS…</vt:lpstr>
      <vt:lpstr>Fear and hallucinatory experiences are frequently associated </vt:lpstr>
      <vt:lpstr>Slide 4</vt:lpstr>
      <vt:lpstr>Why it happen?</vt:lpstr>
      <vt:lpstr>Slide 6</vt:lpstr>
      <vt:lpstr>Hippocampus  ( The Sea Horse)</vt:lpstr>
      <vt:lpstr>Slide 8</vt:lpstr>
      <vt:lpstr>Slide 9</vt:lpstr>
      <vt:lpstr>Have a Nice Dream </vt:lpstr>
      <vt:lpstr>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 Paralyzed</dc:title>
  <dc:creator>fadilla zennifa</dc:creator>
  <cp:lastModifiedBy>fadilla zennifa</cp:lastModifiedBy>
  <cp:revision>93</cp:revision>
  <dcterms:created xsi:type="dcterms:W3CDTF">2013-11-25T06:48:08Z</dcterms:created>
  <dcterms:modified xsi:type="dcterms:W3CDTF">2014-01-15T05:42:32Z</dcterms:modified>
</cp:coreProperties>
</file>