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57" r:id="rId3"/>
    <p:sldId id="273" r:id="rId4"/>
    <p:sldId id="258" r:id="rId5"/>
    <p:sldId id="275" r:id="rId6"/>
    <p:sldId id="292" r:id="rId7"/>
    <p:sldId id="274" r:id="rId8"/>
    <p:sldId id="276" r:id="rId9"/>
    <p:sldId id="279" r:id="rId10"/>
    <p:sldId id="280" r:id="rId11"/>
    <p:sldId id="281" r:id="rId12"/>
    <p:sldId id="282" r:id="rId13"/>
    <p:sldId id="289" r:id="rId14"/>
    <p:sldId id="283" r:id="rId15"/>
    <p:sldId id="284" r:id="rId16"/>
    <p:sldId id="286" r:id="rId17"/>
    <p:sldId id="287" r:id="rId18"/>
    <p:sldId id="288" r:id="rId19"/>
    <p:sldId id="290" r:id="rId20"/>
    <p:sldId id="291" r:id="rId21"/>
    <p:sldId id="293" r:id="rId2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38" y="88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A0581E-C823-475A-BE6A-4066887754FB}" type="datetimeFigureOut">
              <a:rPr lang="id-ID" smtClean="0"/>
              <a:pPr/>
              <a:t>29/04/2013</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F67DB5-4A73-4100-8FA6-33AEEF2B2B83}"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D6F67DB5-4A73-4100-8FA6-33AEEF2B2B83}" type="slidenum">
              <a:rPr lang="id-ID" smtClean="0"/>
              <a:pPr/>
              <a:t>9</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70B35CC7-19CD-45FF-A512-E00103C4A8BB}" type="datetimeFigureOut">
              <a:rPr lang="id-ID" smtClean="0"/>
              <a:pPr/>
              <a:t>29/04/2013</a:t>
            </a:fld>
            <a:endParaRPr lang="id-ID"/>
          </a:p>
        </p:txBody>
      </p:sp>
      <p:sp>
        <p:nvSpPr>
          <p:cNvPr id="17" name="Footer Placeholder 16"/>
          <p:cNvSpPr>
            <a:spLocks noGrp="1"/>
          </p:cNvSpPr>
          <p:nvPr>
            <p:ph type="ftr" sz="quarter" idx="11"/>
          </p:nvPr>
        </p:nvSpPr>
        <p:spPr>
          <a:xfrm>
            <a:off x="5410200" y="4205288"/>
            <a:ext cx="1295400" cy="457200"/>
          </a:xfrm>
        </p:spPr>
        <p:txBody>
          <a:bodyPr/>
          <a:lstStyle/>
          <a:p>
            <a:endParaRPr lang="id-ID"/>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E88E2281-0663-427F-9EF2-0EBCB3950E14}"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B35CC7-19CD-45FF-A512-E00103C4A8BB}" type="datetimeFigureOut">
              <a:rPr lang="id-ID" smtClean="0"/>
              <a:pPr/>
              <a:t>29/04/2013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88E2281-0663-427F-9EF2-0EBCB3950E14}"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0B35CC7-19CD-45FF-A512-E00103C4A8BB}" type="datetimeFigureOut">
              <a:rPr lang="id-ID" smtClean="0"/>
              <a:pPr/>
              <a:t>29/04/2013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88E2281-0663-427F-9EF2-0EBCB3950E14}"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0B35CC7-19CD-45FF-A512-E00103C4A8BB}" type="datetimeFigureOut">
              <a:rPr lang="id-ID" smtClean="0"/>
              <a:pPr/>
              <a:t>29/04/2013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88E2281-0663-427F-9EF2-0EBCB3950E14}"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70B35CC7-19CD-45FF-A512-E00103C4A8BB}" type="datetimeFigureOut">
              <a:rPr lang="id-ID" smtClean="0"/>
              <a:pPr/>
              <a:t>29/04/2013</a:t>
            </a:fld>
            <a:endParaRPr lang="id-ID"/>
          </a:p>
        </p:txBody>
      </p:sp>
      <p:sp>
        <p:nvSpPr>
          <p:cNvPr id="27" name="Slide Number Placeholder 26"/>
          <p:cNvSpPr>
            <a:spLocks noGrp="1"/>
          </p:cNvSpPr>
          <p:nvPr>
            <p:ph type="sldNum" sz="quarter" idx="11"/>
          </p:nvPr>
        </p:nvSpPr>
        <p:spPr/>
        <p:txBody>
          <a:bodyPr rtlCol="0"/>
          <a:lstStyle/>
          <a:p>
            <a:fld id="{E88E2281-0663-427F-9EF2-0EBCB3950E14}" type="slidenum">
              <a:rPr lang="id-ID" smtClean="0"/>
              <a:pPr/>
              <a:t>‹#›</a:t>
            </a:fld>
            <a:endParaRPr lang="id-ID"/>
          </a:p>
        </p:txBody>
      </p:sp>
      <p:sp>
        <p:nvSpPr>
          <p:cNvPr id="28" name="Footer Placeholder 27"/>
          <p:cNvSpPr>
            <a:spLocks noGrp="1"/>
          </p:cNvSpPr>
          <p:nvPr>
            <p:ph type="ftr" sz="quarter" idx="12"/>
          </p:nvPr>
        </p:nvSpPr>
        <p:spPr/>
        <p:txBody>
          <a:bodyPr rtlCol="0"/>
          <a:lstStyle/>
          <a:p>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70B35CC7-19CD-45FF-A512-E00103C4A8BB}" type="datetimeFigureOut">
              <a:rPr lang="id-ID" smtClean="0"/>
              <a:pPr/>
              <a:t>29/04/2013</a:t>
            </a:fld>
            <a:endParaRPr lang="id-ID"/>
          </a:p>
        </p:txBody>
      </p:sp>
      <p:sp>
        <p:nvSpPr>
          <p:cNvPr id="4" name="Footer Placeholder 3"/>
          <p:cNvSpPr>
            <a:spLocks noGrp="1"/>
          </p:cNvSpPr>
          <p:nvPr>
            <p:ph type="ftr" sz="quarter" idx="11"/>
          </p:nvPr>
        </p:nvSpPr>
        <p:spPr>
          <a:xfrm>
            <a:off x="5257800" y="612648"/>
            <a:ext cx="1325880" cy="457200"/>
          </a:xfrm>
        </p:spPr>
        <p:txBody>
          <a:bodyPr/>
          <a:lstStyle/>
          <a:p>
            <a:endParaRPr lang="id-ID"/>
          </a:p>
        </p:txBody>
      </p:sp>
      <p:sp>
        <p:nvSpPr>
          <p:cNvPr id="5" name="Slide Number Placeholder 4"/>
          <p:cNvSpPr>
            <a:spLocks noGrp="1"/>
          </p:cNvSpPr>
          <p:nvPr>
            <p:ph type="sldNum" sz="quarter" idx="12"/>
          </p:nvPr>
        </p:nvSpPr>
        <p:spPr>
          <a:xfrm>
            <a:off x="8174736" y="2272"/>
            <a:ext cx="762000" cy="365760"/>
          </a:xfrm>
        </p:spPr>
        <p:txBody>
          <a:bodyPr/>
          <a:lstStyle/>
          <a:p>
            <a:fld id="{E88E2281-0663-427F-9EF2-0EBCB3950E14}"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B35CC7-19CD-45FF-A512-E00103C4A8BB}" type="datetimeFigureOut">
              <a:rPr lang="id-ID" smtClean="0"/>
              <a:pPr/>
              <a:t>29/04/2013</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E88E2281-0663-427F-9EF2-0EBCB3950E14}"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0B35CC7-19CD-45FF-A512-E00103C4A8BB}" type="datetimeFigureOut">
              <a:rPr lang="id-ID" smtClean="0"/>
              <a:pPr/>
              <a:t>29/04/2013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88E2281-0663-427F-9EF2-0EBCB3950E14}"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0B35CC7-19CD-45FF-A512-E00103C4A8BB}" type="datetimeFigureOut">
              <a:rPr lang="id-ID" smtClean="0"/>
              <a:pPr/>
              <a:t>29/04/2013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88E2281-0663-427F-9EF2-0EBCB3950E14}"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B35CC7-19CD-45FF-A512-E00103C4A8BB}" type="datetimeFigureOut">
              <a:rPr lang="id-ID" smtClean="0"/>
              <a:pPr/>
              <a:t>29/04/2013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88E2281-0663-427F-9EF2-0EBCB3950E14}"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B35CC7-19CD-45FF-A512-E00103C4A8BB}" type="datetimeFigureOut">
              <a:rPr lang="id-ID" smtClean="0"/>
              <a:pPr/>
              <a:t>29/04/2013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88E2281-0663-427F-9EF2-0EBCB3950E14}"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70B35CC7-19CD-45FF-A512-E00103C4A8BB}" type="datetimeFigureOut">
              <a:rPr lang="id-ID" smtClean="0"/>
              <a:pPr/>
              <a:t>29/04/2013</a:t>
            </a:fld>
            <a:endParaRPr lang="id-ID"/>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d-ID"/>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E88E2281-0663-427F-9EF2-0EBCB3950E14}"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pPr algn="l"/>
            <a:r>
              <a:rPr lang="en-US" sz="2400" b="1" dirty="0" err="1" smtClean="0">
                <a:solidFill>
                  <a:srgbClr val="FF0000"/>
                </a:solidFill>
              </a:rPr>
              <a:t>Oleh</a:t>
            </a:r>
            <a:r>
              <a:rPr lang="id-ID" sz="2400" b="1" dirty="0" smtClean="0">
                <a:solidFill>
                  <a:srgbClr val="FF0000"/>
                </a:solidFill>
              </a:rPr>
              <a:t> :</a:t>
            </a:r>
            <a:endParaRPr lang="id-ID" sz="2400" dirty="0">
              <a:solidFill>
                <a:srgbClr val="FF0000"/>
              </a:solidFill>
            </a:endParaRPr>
          </a:p>
          <a:p>
            <a:r>
              <a:rPr lang="en-US" b="1" dirty="0" err="1" smtClean="0">
                <a:solidFill>
                  <a:srgbClr val="FF0000"/>
                </a:solidFill>
              </a:rPr>
              <a:t>Fadilla</a:t>
            </a:r>
            <a:r>
              <a:rPr lang="en-US" b="1" dirty="0" smtClean="0">
                <a:solidFill>
                  <a:srgbClr val="FF0000"/>
                </a:solidFill>
              </a:rPr>
              <a:t> </a:t>
            </a:r>
            <a:r>
              <a:rPr lang="en-US" b="1" dirty="0" err="1" smtClean="0">
                <a:solidFill>
                  <a:srgbClr val="FF0000"/>
                </a:solidFill>
              </a:rPr>
              <a:t>Zennifa</a:t>
            </a:r>
            <a:r>
              <a:rPr lang="en-US" b="1" dirty="0" smtClean="0">
                <a:solidFill>
                  <a:srgbClr val="FF0000"/>
                </a:solidFill>
              </a:rPr>
              <a:t> </a:t>
            </a:r>
            <a:r>
              <a:rPr lang="id-ID" b="1" dirty="0" smtClean="0">
                <a:solidFill>
                  <a:srgbClr val="FF0000"/>
                </a:solidFill>
              </a:rPr>
              <a:t>	</a:t>
            </a:r>
            <a:r>
              <a:rPr lang="en-US" b="1" dirty="0" smtClean="0">
                <a:solidFill>
                  <a:srgbClr val="FF0000"/>
                </a:solidFill>
              </a:rPr>
              <a:t>0910951006</a:t>
            </a:r>
            <a:endParaRPr lang="id-ID" dirty="0" smtClean="0">
              <a:solidFill>
                <a:srgbClr val="FF0000"/>
              </a:solidFill>
            </a:endParaRPr>
          </a:p>
          <a:p>
            <a:pPr algn="l"/>
            <a:r>
              <a:rPr lang="en-US" sz="2400" b="1" dirty="0" err="1" smtClean="0">
                <a:solidFill>
                  <a:srgbClr val="FF0000"/>
                </a:solidFill>
              </a:rPr>
              <a:t>Fitri</a:t>
            </a:r>
            <a:r>
              <a:rPr lang="en-US" sz="2400" b="1" dirty="0" smtClean="0">
                <a:solidFill>
                  <a:srgbClr val="FF0000"/>
                </a:solidFill>
              </a:rPr>
              <a:t> </a:t>
            </a:r>
            <a:r>
              <a:rPr lang="en-US" sz="2400" b="1" dirty="0" err="1">
                <a:solidFill>
                  <a:srgbClr val="FF0000"/>
                </a:solidFill>
              </a:rPr>
              <a:t>Aini</a:t>
            </a:r>
            <a:r>
              <a:rPr lang="en-US" sz="2400" b="1" dirty="0">
                <a:solidFill>
                  <a:srgbClr val="FF0000"/>
                </a:solidFill>
              </a:rPr>
              <a:t> </a:t>
            </a:r>
            <a:r>
              <a:rPr lang="id-ID" sz="2400" b="1" dirty="0" smtClean="0">
                <a:solidFill>
                  <a:srgbClr val="FF0000"/>
                </a:solidFill>
              </a:rPr>
              <a:t>		</a:t>
            </a:r>
            <a:r>
              <a:rPr lang="en-US" sz="2400" b="1" dirty="0" smtClean="0">
                <a:solidFill>
                  <a:srgbClr val="FF0000"/>
                </a:solidFill>
              </a:rPr>
              <a:t>0910952076</a:t>
            </a:r>
            <a:endParaRPr lang="id-ID" sz="2400" dirty="0">
              <a:solidFill>
                <a:srgbClr val="FF0000"/>
              </a:solidFill>
            </a:endParaRPr>
          </a:p>
          <a:p>
            <a:pPr algn="l"/>
            <a:r>
              <a:rPr lang="en-US" sz="2400" b="1" dirty="0" err="1" smtClean="0">
                <a:solidFill>
                  <a:srgbClr val="FF0000"/>
                </a:solidFill>
              </a:rPr>
              <a:t>Winda</a:t>
            </a:r>
            <a:r>
              <a:rPr lang="en-US" sz="2400" b="1" dirty="0" smtClean="0">
                <a:solidFill>
                  <a:srgbClr val="FF0000"/>
                </a:solidFill>
              </a:rPr>
              <a:t> </a:t>
            </a:r>
            <a:r>
              <a:rPr lang="en-US" sz="2400" b="1" dirty="0">
                <a:solidFill>
                  <a:srgbClr val="FF0000"/>
                </a:solidFill>
              </a:rPr>
              <a:t>Alvin </a:t>
            </a:r>
            <a:r>
              <a:rPr lang="id-ID" sz="2400" b="1" dirty="0" smtClean="0">
                <a:solidFill>
                  <a:srgbClr val="FF0000"/>
                </a:solidFill>
              </a:rPr>
              <a:t>	</a:t>
            </a:r>
            <a:r>
              <a:rPr lang="en-US" sz="2400" b="1" dirty="0" smtClean="0">
                <a:solidFill>
                  <a:srgbClr val="FF0000"/>
                </a:solidFill>
              </a:rPr>
              <a:t>1010953048</a:t>
            </a:r>
            <a:endParaRPr lang="id-ID" sz="2400" dirty="0">
              <a:solidFill>
                <a:srgbClr val="FF0000"/>
              </a:solidFill>
            </a:endParaRPr>
          </a:p>
          <a:p>
            <a:pPr algn="l"/>
            <a:endParaRPr lang="id-ID" sz="2400" dirty="0">
              <a:solidFill>
                <a:srgbClr val="FF0000"/>
              </a:solidFill>
            </a:endParaRPr>
          </a:p>
        </p:txBody>
      </p:sp>
      <p:pic>
        <p:nvPicPr>
          <p:cNvPr id="4" name="Picture 3" descr="5-Serial-Asia-Wajib-Ditonton-Anak-Muda.gif"/>
          <p:cNvPicPr>
            <a:picLocks noChangeAspect="1"/>
          </p:cNvPicPr>
          <p:nvPr/>
        </p:nvPicPr>
        <p:blipFill>
          <a:blip r:embed="rId2" cstate="print"/>
          <a:stretch>
            <a:fillRect/>
          </a:stretch>
        </p:blipFill>
        <p:spPr>
          <a:xfrm>
            <a:off x="0" y="0"/>
            <a:ext cx="6660232" cy="3861048"/>
          </a:xfrm>
          <a:prstGeom prst="rect">
            <a:avLst/>
          </a:prstGeom>
        </p:spPr>
      </p:pic>
      <p:sp>
        <p:nvSpPr>
          <p:cNvPr id="2" name="Title 1"/>
          <p:cNvSpPr>
            <a:spLocks noGrp="1"/>
          </p:cNvSpPr>
          <p:nvPr>
            <p:ph type="ctrTitle"/>
          </p:nvPr>
        </p:nvSpPr>
        <p:spPr>
          <a:xfrm>
            <a:off x="4788024" y="0"/>
            <a:ext cx="4355976" cy="3861048"/>
          </a:xfrm>
        </p:spPr>
        <p:style>
          <a:lnRef idx="3">
            <a:schemeClr val="lt1"/>
          </a:lnRef>
          <a:fillRef idx="1">
            <a:schemeClr val="dk1"/>
          </a:fillRef>
          <a:effectRef idx="1">
            <a:schemeClr val="dk1"/>
          </a:effectRef>
          <a:fontRef idx="minor">
            <a:schemeClr val="lt1"/>
          </a:fontRef>
        </p:style>
        <p:txBody>
          <a:bodyPr>
            <a:noAutofit/>
            <a:sp3d extrusionH="57150">
              <a:bevelT w="82550" h="38100" prst="coolSlant"/>
            </a:sp3d>
          </a:bodyPr>
          <a:lstStyle/>
          <a:p>
            <a:r>
              <a:rPr lang="en-US" sz="3200" b="1" i="1" dirty="0" smtClean="0">
                <a:solidFill>
                  <a:srgbClr val="FF0000"/>
                </a:solidFill>
              </a:rPr>
              <a:t>“</a:t>
            </a:r>
            <a:r>
              <a:rPr lang="id-ID" sz="3200" b="1" i="1" dirty="0" smtClean="0">
                <a:solidFill>
                  <a:srgbClr val="FF0000"/>
                </a:solidFill>
              </a:rPr>
              <a:t>Mendeteksi  </a:t>
            </a:r>
            <a:r>
              <a:rPr lang="id-ID" sz="3200" b="1" i="1" dirty="0">
                <a:solidFill>
                  <a:srgbClr val="FF0000"/>
                </a:solidFill>
              </a:rPr>
              <a:t>Kebakaran Hutan Di </a:t>
            </a:r>
            <a:r>
              <a:rPr lang="id-ID" sz="3200" b="1" i="1" dirty="0" smtClean="0">
                <a:solidFill>
                  <a:srgbClr val="FF0000"/>
                </a:solidFill>
              </a:rPr>
              <a:t>Indonesia</a:t>
            </a:r>
            <a:r>
              <a:rPr lang="en-US" sz="3200" b="1" i="1" dirty="0" smtClean="0">
                <a:solidFill>
                  <a:srgbClr val="FF0000"/>
                </a:solidFill>
              </a:rPr>
              <a:t> </a:t>
            </a:r>
            <a:r>
              <a:rPr lang="en-US" sz="3200" b="1" i="1" dirty="0" err="1" smtClean="0">
                <a:solidFill>
                  <a:srgbClr val="FF0000"/>
                </a:solidFill>
              </a:rPr>
              <a:t>dari</a:t>
            </a:r>
            <a:r>
              <a:rPr lang="en-US" sz="3200" b="1" i="1" dirty="0" smtClean="0">
                <a:solidFill>
                  <a:srgbClr val="FF0000"/>
                </a:solidFill>
              </a:rPr>
              <a:t> Format Data Raster”</a:t>
            </a:r>
            <a:r>
              <a:rPr lang="id-ID" sz="3200" dirty="0">
                <a:solidFill>
                  <a:srgbClr val="FF0000"/>
                </a:solidFill>
              </a:rPr>
              <a:t/>
            </a:r>
            <a:br>
              <a:rPr lang="id-ID" sz="3200" dirty="0">
                <a:solidFill>
                  <a:srgbClr val="FF0000"/>
                </a:solidFill>
              </a:rPr>
            </a:br>
            <a:endParaRPr lang="id-ID" sz="32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itos3.jpg"/>
          <p:cNvPicPr>
            <a:picLocks noChangeAspect="1"/>
          </p:cNvPicPr>
          <p:nvPr/>
        </p:nvPicPr>
        <p:blipFill>
          <a:blip r:embed="rId2" cstate="print"/>
          <a:srcRect r="28341" b="-7177"/>
          <a:stretch>
            <a:fillRect/>
          </a:stretch>
        </p:blipFill>
        <p:spPr>
          <a:xfrm>
            <a:off x="5292080" y="3284984"/>
            <a:ext cx="3851920" cy="3573016"/>
          </a:xfrm>
          <a:prstGeom prst="rect">
            <a:avLst/>
          </a:prstGeom>
        </p:spPr>
      </p:pic>
      <p:sp>
        <p:nvSpPr>
          <p:cNvPr id="2" name="Title 1"/>
          <p:cNvSpPr>
            <a:spLocks noGrp="1"/>
          </p:cNvSpPr>
          <p:nvPr>
            <p:ph type="title"/>
          </p:nvPr>
        </p:nvSpPr>
        <p:spPr>
          <a:xfrm>
            <a:off x="0" y="428604"/>
            <a:ext cx="6372200" cy="6429396"/>
          </a:xfrm>
        </p:spPr>
        <p:txBody>
          <a:bodyPr>
            <a:noAutofit/>
          </a:bodyPr>
          <a:lstStyle/>
          <a:p>
            <a:r>
              <a:rPr lang="id-ID" sz="2800" dirty="0" smtClean="0">
                <a:solidFill>
                  <a:schemeClr val="tx1"/>
                </a:solidFill>
                <a:latin typeface="Agency FB" pitchFamily="34" charset="0"/>
              </a:rPr>
              <a:t/>
            </a:r>
            <a:br>
              <a:rPr lang="id-ID" sz="2800" dirty="0" smtClean="0">
                <a:solidFill>
                  <a:schemeClr val="tx1"/>
                </a:solidFill>
                <a:latin typeface="Agency FB" pitchFamily="34" charset="0"/>
              </a:rPr>
            </a:br>
            <a:r>
              <a:rPr lang="id-ID" sz="2800" dirty="0" smtClean="0">
                <a:solidFill>
                  <a:schemeClr val="tx1"/>
                </a:solidFill>
                <a:latin typeface="Agency FB" pitchFamily="34" charset="0"/>
              </a:rPr>
              <a:t/>
            </a:r>
            <a:br>
              <a:rPr lang="id-ID" sz="2800" dirty="0" smtClean="0">
                <a:solidFill>
                  <a:schemeClr val="tx1"/>
                </a:solidFill>
                <a:latin typeface="Agency FB" pitchFamily="34" charset="0"/>
              </a:rPr>
            </a:br>
            <a:r>
              <a:rPr lang="id-ID" sz="2800" dirty="0" smtClean="0">
                <a:solidFill>
                  <a:schemeClr val="tx1"/>
                </a:solidFill>
                <a:latin typeface="Agency FB" pitchFamily="34" charset="0"/>
              </a:rPr>
              <a:t>1. </a:t>
            </a:r>
            <a:r>
              <a:rPr lang="id-ID" sz="2800" b="0" dirty="0" smtClean="0">
                <a:solidFill>
                  <a:schemeClr val="tx1"/>
                </a:solidFill>
                <a:latin typeface="Agency FB" pitchFamily="34" charset="0"/>
              </a:rPr>
              <a:t>Salah satu persoalan lingkungan yang muncul hampir setiap tahun di </a:t>
            </a:r>
            <a:r>
              <a:rPr lang="id-ID" sz="2800" dirty="0" smtClean="0">
                <a:solidFill>
                  <a:schemeClr val="tx1"/>
                </a:solidFill>
                <a:latin typeface="Agency FB" pitchFamily="34" charset="0"/>
              </a:rPr>
              <a:t>              </a:t>
            </a:r>
            <a:r>
              <a:rPr lang="id-ID" sz="2800" b="0" dirty="0" smtClean="0">
                <a:solidFill>
                  <a:schemeClr val="tx1"/>
                </a:solidFill>
                <a:latin typeface="Agency FB" pitchFamily="34" charset="0"/>
              </a:rPr>
              <a:t>Indonesia terutama pasca tahun 2000 adalah kebakaran hutan, </a:t>
            </a:r>
            <a:br>
              <a:rPr lang="id-ID" sz="2800" b="0" dirty="0" smtClean="0">
                <a:solidFill>
                  <a:schemeClr val="tx1"/>
                </a:solidFill>
                <a:latin typeface="Agency FB" pitchFamily="34" charset="0"/>
              </a:rPr>
            </a:br>
            <a:r>
              <a:rPr lang="id-ID" sz="2800" b="0" dirty="0" smtClean="0">
                <a:solidFill>
                  <a:schemeClr val="tx1"/>
                </a:solidFill>
                <a:latin typeface="Agency FB" pitchFamily="34" charset="0"/>
              </a:rPr>
              <a:t/>
            </a:r>
            <a:br>
              <a:rPr lang="id-ID" sz="2800" b="0" dirty="0" smtClean="0">
                <a:solidFill>
                  <a:schemeClr val="tx1"/>
                </a:solidFill>
                <a:latin typeface="Agency FB" pitchFamily="34" charset="0"/>
              </a:rPr>
            </a:br>
            <a:r>
              <a:rPr lang="id-ID" sz="2800" dirty="0" smtClean="0">
                <a:solidFill>
                  <a:schemeClr val="tx1"/>
                </a:solidFill>
                <a:latin typeface="Agency FB" pitchFamily="34" charset="0"/>
              </a:rPr>
              <a:t>2. D</a:t>
            </a:r>
            <a:r>
              <a:rPr lang="id-ID" sz="2800" b="0" dirty="0" smtClean="0">
                <a:solidFill>
                  <a:schemeClr val="tx1"/>
                </a:solidFill>
                <a:latin typeface="Agency FB" pitchFamily="34" charset="0"/>
              </a:rPr>
              <a:t>ampak yang ditimbulkan kebakaran  sangat merugikan meliputi aspek fisik-kimia, biologi, sosial ekonomi maupun aspek ekologi.</a:t>
            </a:r>
            <a:br>
              <a:rPr lang="id-ID" sz="2800" b="0" dirty="0" smtClean="0">
                <a:solidFill>
                  <a:schemeClr val="tx1"/>
                </a:solidFill>
                <a:latin typeface="Agency FB" pitchFamily="34" charset="0"/>
              </a:rPr>
            </a:br>
            <a:r>
              <a:rPr lang="id-ID" sz="2800" dirty="0" smtClean="0">
                <a:solidFill>
                  <a:schemeClr val="tx1"/>
                </a:solidFill>
                <a:latin typeface="Agency FB" pitchFamily="34" charset="0"/>
              </a:rPr>
              <a:t/>
            </a:r>
            <a:br>
              <a:rPr lang="id-ID" sz="2800" dirty="0" smtClean="0">
                <a:solidFill>
                  <a:schemeClr val="tx1"/>
                </a:solidFill>
                <a:latin typeface="Agency FB" pitchFamily="34" charset="0"/>
              </a:rPr>
            </a:br>
            <a:r>
              <a:rPr lang="id-ID" sz="2800" dirty="0" smtClean="0">
                <a:solidFill>
                  <a:schemeClr val="tx1"/>
                </a:solidFill>
                <a:latin typeface="Agency FB" pitchFamily="34" charset="0"/>
              </a:rPr>
              <a:t>3.  Adanya teknologi remote sensing yang bisa mengamati keadaan permukaan. Dalam pembahasan ini, data dari remote sensing akan diolah dengan metoda SIG</a:t>
            </a:r>
            <a:r>
              <a:rPr lang="en-US" sz="2800" dirty="0" smtClean="0">
                <a:solidFill>
                  <a:schemeClr val="tx1"/>
                </a:solidFill>
                <a:latin typeface="Agency FB" pitchFamily="34" charset="0"/>
              </a:rPr>
              <a:t> </a:t>
            </a:r>
            <a:r>
              <a:rPr lang="en-US" sz="2800" dirty="0" err="1" smtClean="0">
                <a:solidFill>
                  <a:schemeClr val="tx1"/>
                </a:solidFill>
                <a:latin typeface="Agency FB" pitchFamily="34" charset="0"/>
              </a:rPr>
              <a:t>dengan</a:t>
            </a:r>
            <a:r>
              <a:rPr lang="en-US" sz="2800" dirty="0" smtClean="0">
                <a:solidFill>
                  <a:schemeClr val="tx1"/>
                </a:solidFill>
                <a:latin typeface="Agency FB" pitchFamily="34" charset="0"/>
              </a:rPr>
              <a:t> format data raster</a:t>
            </a:r>
            <a:r>
              <a:rPr lang="id-ID" sz="2800" dirty="0" smtClean="0">
                <a:solidFill>
                  <a:schemeClr val="tx1"/>
                </a:solidFill>
                <a:latin typeface="Agency FB" pitchFamily="34" charset="0"/>
              </a:rPr>
              <a:t>.</a:t>
            </a:r>
            <a:br>
              <a:rPr lang="id-ID" sz="2800" dirty="0" smtClean="0">
                <a:solidFill>
                  <a:schemeClr val="tx1"/>
                </a:solidFill>
                <a:latin typeface="Agency FB" pitchFamily="34" charset="0"/>
              </a:rPr>
            </a:br>
            <a:endParaRPr lang="id-ID" sz="2800" b="0" dirty="0">
              <a:solidFill>
                <a:schemeClr val="tx1"/>
              </a:solidFill>
              <a:latin typeface="Agency FB" pitchFamily="34" charset="0"/>
            </a:endParaRPr>
          </a:p>
        </p:txBody>
      </p:sp>
      <p:sp>
        <p:nvSpPr>
          <p:cNvPr id="4" name="Rectangle 3"/>
          <p:cNvSpPr/>
          <p:nvPr/>
        </p:nvSpPr>
        <p:spPr>
          <a:xfrm>
            <a:off x="6372200" y="1268760"/>
            <a:ext cx="2520280" cy="1569660"/>
          </a:xfrm>
          <a:prstGeom prst="rect">
            <a:avLst/>
          </a:prstGeom>
          <a:effectLst>
            <a:glow rad="1397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wrap="square">
            <a:spAutoFit/>
          </a:bodyPr>
          <a:lstStyle/>
          <a:p>
            <a:r>
              <a:rPr lang="id-ID" sz="4800" b="1" dirty="0" smtClean="0">
                <a:latin typeface="Agency FB" pitchFamily="34" charset="0"/>
              </a:rPr>
              <a:t>LATAR BELAKANG</a:t>
            </a:r>
            <a:endParaRPr lang="en-US" sz="4800" dirty="0"/>
          </a:p>
        </p:txBody>
      </p:sp>
      <p:sp>
        <p:nvSpPr>
          <p:cNvPr id="5" name="Rectangle 4"/>
          <p:cNvSpPr/>
          <p:nvPr/>
        </p:nvSpPr>
        <p:spPr>
          <a:xfrm>
            <a:off x="7812360" y="4221088"/>
            <a:ext cx="133164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_indahnya-hidup-tanpa-pacar.jpg"/>
          <p:cNvPicPr>
            <a:picLocks noChangeAspect="1"/>
          </p:cNvPicPr>
          <p:nvPr/>
        </p:nvPicPr>
        <p:blipFill>
          <a:blip r:embed="rId2" cstate="print"/>
          <a:srcRect r="17480"/>
          <a:stretch>
            <a:fillRect/>
          </a:stretch>
        </p:blipFill>
        <p:spPr>
          <a:xfrm>
            <a:off x="0" y="3524250"/>
            <a:ext cx="4716016" cy="3333750"/>
          </a:xfrm>
          <a:prstGeom prst="rect">
            <a:avLst/>
          </a:prstGeom>
        </p:spPr>
      </p:pic>
      <p:sp>
        <p:nvSpPr>
          <p:cNvPr id="2" name="Title 1"/>
          <p:cNvSpPr>
            <a:spLocks noGrp="1"/>
          </p:cNvSpPr>
          <p:nvPr>
            <p:ph type="title"/>
          </p:nvPr>
        </p:nvSpPr>
        <p:spPr>
          <a:xfrm>
            <a:off x="0" y="332656"/>
            <a:ext cx="8229600" cy="1066800"/>
          </a:xfrm>
        </p:spPr>
        <p:txBody>
          <a:bodyPr>
            <a:normAutofit/>
          </a:bodyPr>
          <a:lstStyle/>
          <a:p>
            <a:r>
              <a:rPr lang="id-ID" sz="3600" dirty="0" smtClean="0"/>
              <a:t>Tujuan</a:t>
            </a:r>
            <a:endParaRPr lang="id-ID" sz="3600" dirty="0"/>
          </a:p>
        </p:txBody>
      </p:sp>
      <p:sp>
        <p:nvSpPr>
          <p:cNvPr id="3" name="Content Placeholder 2"/>
          <p:cNvSpPr>
            <a:spLocks noGrp="1"/>
          </p:cNvSpPr>
          <p:nvPr>
            <p:ph idx="1"/>
          </p:nvPr>
        </p:nvSpPr>
        <p:spPr>
          <a:xfrm>
            <a:off x="395536" y="1124744"/>
            <a:ext cx="8748464" cy="4109088"/>
          </a:xfrm>
        </p:spPr>
        <p:txBody>
          <a:bodyPr/>
          <a:lstStyle/>
          <a:p>
            <a:r>
              <a:rPr lang="id-ID" dirty="0" smtClean="0"/>
              <a:t> Untuk mengetahui </a:t>
            </a:r>
            <a:r>
              <a:rPr lang="en-US" dirty="0" err="1" smtClean="0"/>
              <a:t>secara</a:t>
            </a:r>
            <a:r>
              <a:rPr lang="en-US" dirty="0" smtClean="0"/>
              <a:t> </a:t>
            </a:r>
            <a:r>
              <a:rPr lang="en-US" dirty="0" err="1" smtClean="0"/>
              <a:t>dini</a:t>
            </a:r>
            <a:r>
              <a:rPr lang="en-US" dirty="0" smtClean="0"/>
              <a:t> </a:t>
            </a:r>
            <a:r>
              <a:rPr lang="en-US" dirty="0" err="1" smtClean="0"/>
              <a:t>keadaan</a:t>
            </a:r>
            <a:r>
              <a:rPr lang="en-US" dirty="0" smtClean="0"/>
              <a:t> </a:t>
            </a:r>
            <a:r>
              <a:rPr lang="en-US" dirty="0" err="1" smtClean="0"/>
              <a:t>lapangan</a:t>
            </a:r>
            <a:r>
              <a:rPr lang="en-US" dirty="0" smtClean="0"/>
              <a:t> (</a:t>
            </a:r>
            <a:r>
              <a:rPr lang="en-US" dirty="0" err="1" smtClean="0"/>
              <a:t>hutan</a:t>
            </a:r>
            <a:r>
              <a:rPr lang="en-US" dirty="0" smtClean="0"/>
              <a:t> </a:t>
            </a:r>
            <a:r>
              <a:rPr lang="en-US" dirty="0" err="1" smtClean="0"/>
              <a:t>dan</a:t>
            </a:r>
            <a:r>
              <a:rPr lang="en-US" dirty="0" smtClean="0"/>
              <a:t> </a:t>
            </a:r>
            <a:r>
              <a:rPr lang="en-US" dirty="0" err="1" smtClean="0"/>
              <a:t>lahan</a:t>
            </a:r>
            <a:r>
              <a:rPr lang="en-US" dirty="0" smtClean="0"/>
              <a:t>) </a:t>
            </a:r>
            <a:r>
              <a:rPr lang="en-US" dirty="0" err="1" smtClean="0"/>
              <a:t>sebelum</a:t>
            </a:r>
            <a:r>
              <a:rPr lang="en-US" dirty="0" smtClean="0"/>
              <a:t> </a:t>
            </a:r>
            <a:r>
              <a:rPr lang="en-US" dirty="0" err="1" smtClean="0"/>
              <a:t>terjadi</a:t>
            </a:r>
            <a:r>
              <a:rPr lang="en-US" dirty="0" smtClean="0"/>
              <a:t> </a:t>
            </a:r>
            <a:r>
              <a:rPr lang="en-US" dirty="0" err="1" smtClean="0"/>
              <a:t>kebakara</a:t>
            </a:r>
            <a:r>
              <a:rPr lang="id-ID" dirty="0" smtClean="0"/>
              <a:t>n.</a:t>
            </a:r>
          </a:p>
          <a:p>
            <a:r>
              <a:rPr lang="id-ID" dirty="0" smtClean="0"/>
              <a:t>Mengurangi angka kebakaran hutan di Indonesia sehingga dampak-dampak yang di akibatkan bisa berkurang.</a:t>
            </a:r>
            <a:endParaRPr lang="en-US" dirty="0" smtClean="0"/>
          </a:p>
          <a:p>
            <a:r>
              <a:rPr lang="en-US" dirty="0" err="1" smtClean="0"/>
              <a:t>Penggunaan</a:t>
            </a:r>
            <a:r>
              <a:rPr lang="en-US" dirty="0" smtClean="0"/>
              <a:t> </a:t>
            </a:r>
            <a:r>
              <a:rPr lang="en-US" dirty="0" err="1" smtClean="0"/>
              <a:t>sistem</a:t>
            </a:r>
            <a:r>
              <a:rPr lang="en-US" dirty="0" smtClean="0"/>
              <a:t> SIG </a:t>
            </a:r>
            <a:r>
              <a:rPr lang="en-US" dirty="0" err="1" smtClean="0"/>
              <a:t>dalam</a:t>
            </a:r>
            <a:r>
              <a:rPr lang="en-US" dirty="0" smtClean="0"/>
              <a:t> </a:t>
            </a:r>
            <a:r>
              <a:rPr lang="en-US" dirty="0" err="1" smtClean="0"/>
              <a:t>pengindraan</a:t>
            </a:r>
            <a:r>
              <a:rPr lang="en-US" dirty="0" smtClean="0"/>
              <a:t> </a:t>
            </a:r>
            <a:r>
              <a:rPr lang="en-US" dirty="0" err="1" smtClean="0"/>
              <a:t>jauh</a:t>
            </a:r>
            <a:endParaRPr lang="id-ID" dirty="0" smtClean="0"/>
          </a:p>
          <a:p>
            <a:pPr>
              <a:buNone/>
            </a:pPr>
            <a:endParaRPr lang="id-ID"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ekerjaan-yang-Cocok-Buat-Anak-Kuliahan1.jpg"/>
          <p:cNvPicPr>
            <a:picLocks noChangeAspect="1"/>
          </p:cNvPicPr>
          <p:nvPr/>
        </p:nvPicPr>
        <p:blipFill>
          <a:blip r:embed="rId2" cstate="print"/>
          <a:srcRect l="30080" r="27081"/>
          <a:stretch>
            <a:fillRect/>
          </a:stretch>
        </p:blipFill>
        <p:spPr>
          <a:xfrm>
            <a:off x="6695728" y="3524250"/>
            <a:ext cx="2448272" cy="3333750"/>
          </a:xfrm>
          <a:prstGeom prst="rect">
            <a:avLst/>
          </a:prstGeom>
        </p:spPr>
      </p:pic>
      <p:sp>
        <p:nvSpPr>
          <p:cNvPr id="2" name="Title 1"/>
          <p:cNvSpPr>
            <a:spLocks noGrp="1"/>
          </p:cNvSpPr>
          <p:nvPr>
            <p:ph type="title"/>
          </p:nvPr>
        </p:nvSpPr>
        <p:spPr>
          <a:xfrm>
            <a:off x="428596" y="500042"/>
            <a:ext cx="8258204" cy="5537108"/>
          </a:xfrm>
        </p:spPr>
        <p:txBody>
          <a:bodyPr>
            <a:normAutofit fontScale="90000"/>
          </a:bodyPr>
          <a:lstStyle/>
          <a:p>
            <a:pPr lvl="0"/>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sz="3600" dirty="0" smtClean="0">
                <a:solidFill>
                  <a:schemeClr val="accent1">
                    <a:lumMod val="75000"/>
                  </a:schemeClr>
                </a:solidFill>
                <a:latin typeface="Times New Roman" pitchFamily="18" charset="0"/>
                <a:cs typeface="Times New Roman" pitchFamily="18" charset="0"/>
              </a:rPr>
              <a:t>Landasan Teori</a:t>
            </a:r>
            <a:br>
              <a:rPr lang="id-ID" sz="3600" dirty="0" smtClean="0">
                <a:solidFill>
                  <a:schemeClr val="accent1">
                    <a:lumMod val="75000"/>
                  </a:schemeClr>
                </a:solidFill>
                <a:latin typeface="Times New Roman" pitchFamily="18" charset="0"/>
                <a:cs typeface="Times New Roman" pitchFamily="18" charset="0"/>
              </a:rPr>
            </a:br>
            <a:r>
              <a:rPr lang="id-ID" sz="3100" dirty="0" smtClean="0">
                <a:solidFill>
                  <a:schemeClr val="accent1">
                    <a:lumMod val="75000"/>
                  </a:schemeClr>
                </a:solidFill>
                <a:latin typeface="Times New Roman" pitchFamily="18" charset="0"/>
                <a:cs typeface="Times New Roman" pitchFamily="18" charset="0"/>
              </a:rPr>
              <a:t/>
            </a:r>
            <a:br>
              <a:rPr lang="id-ID" sz="3100" dirty="0" smtClean="0">
                <a:solidFill>
                  <a:schemeClr val="accent1">
                    <a:lumMod val="75000"/>
                  </a:schemeClr>
                </a:solidFill>
                <a:latin typeface="Times New Roman" pitchFamily="18" charset="0"/>
                <a:cs typeface="Times New Roman" pitchFamily="18" charset="0"/>
              </a:rPr>
            </a:br>
            <a:r>
              <a:rPr lang="id-ID" sz="2700" dirty="0" smtClean="0">
                <a:solidFill>
                  <a:srgbClr val="C00000"/>
                </a:solidFill>
                <a:latin typeface="Times New Roman" pitchFamily="18" charset="0"/>
                <a:cs typeface="Times New Roman" pitchFamily="18" charset="0"/>
              </a:rPr>
              <a:t>A. Kebakaran Hutan</a:t>
            </a:r>
            <a:r>
              <a:rPr lang="id-ID" sz="2700" dirty="0" smtClean="0">
                <a:solidFill>
                  <a:schemeClr val="accent1">
                    <a:lumMod val="75000"/>
                  </a:schemeClr>
                </a:solidFill>
                <a:latin typeface="Times New Roman" pitchFamily="18" charset="0"/>
                <a:cs typeface="Times New Roman" pitchFamily="18" charset="0"/>
              </a:rPr>
              <a:t/>
            </a:r>
            <a:br>
              <a:rPr lang="id-ID" sz="2700" dirty="0" smtClean="0">
                <a:solidFill>
                  <a:schemeClr val="accent1">
                    <a:lumMod val="75000"/>
                  </a:schemeClr>
                </a:solidFill>
                <a:latin typeface="Times New Roman" pitchFamily="18" charset="0"/>
                <a:cs typeface="Times New Roman" pitchFamily="18" charset="0"/>
              </a:rPr>
            </a:br>
            <a:r>
              <a:rPr lang="id-ID" sz="2700" dirty="0" smtClean="0">
                <a:solidFill>
                  <a:schemeClr val="accent1">
                    <a:lumMod val="75000"/>
                  </a:schemeClr>
                </a:solidFill>
                <a:latin typeface="Times New Roman" pitchFamily="18" charset="0"/>
                <a:cs typeface="Times New Roman" pitchFamily="18" charset="0"/>
              </a:rPr>
              <a:t>    </a:t>
            </a:r>
            <a:r>
              <a:rPr lang="id-ID" sz="2700" dirty="0" smtClean="0">
                <a:latin typeface="Times New Roman" pitchFamily="18" charset="0"/>
                <a:cs typeface="Times New Roman" pitchFamily="18" charset="0"/>
              </a:rPr>
              <a:t>Kebakaran hutan, kebakaran vegetasi, atau kebakaran semak, adalah sebuah kebakaran yang terjadi di alam liar, tetapi juga dapat memusnahkan rumah-rumah dan lahan pertanian disekitarnya.</a:t>
            </a:r>
            <a:br>
              <a:rPr lang="id-ID" sz="2700" dirty="0" smtClean="0">
                <a:latin typeface="Times New Roman" pitchFamily="18" charset="0"/>
                <a:cs typeface="Times New Roman" pitchFamily="18" charset="0"/>
              </a:rPr>
            </a:br>
            <a:r>
              <a:rPr lang="id-ID" sz="2700" dirty="0" smtClean="0">
                <a:latin typeface="Times New Roman" pitchFamily="18" charset="0"/>
                <a:cs typeface="Times New Roman" pitchFamily="18" charset="0"/>
              </a:rPr>
              <a:t>     Diantara akibat dari kebakaran hutan adalah :</a:t>
            </a:r>
            <a:br>
              <a:rPr lang="id-ID" sz="2700" dirty="0" smtClean="0">
                <a:latin typeface="Times New Roman" pitchFamily="18" charset="0"/>
                <a:cs typeface="Times New Roman" pitchFamily="18" charset="0"/>
              </a:rPr>
            </a:br>
            <a:r>
              <a:rPr lang="id-ID" sz="2700" dirty="0" smtClean="0">
                <a:latin typeface="Times New Roman" pitchFamily="18" charset="0"/>
                <a:cs typeface="Times New Roman" pitchFamily="18" charset="0"/>
              </a:rPr>
              <a:t>1. Rusaknya keane</a:t>
            </a:r>
            <a:r>
              <a:rPr lang="en-US" sz="2700" dirty="0" err="1" smtClean="0">
                <a:latin typeface="Times New Roman" pitchFamily="18" charset="0"/>
                <a:cs typeface="Times New Roman" pitchFamily="18" charset="0"/>
              </a:rPr>
              <a:t>karagaman</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hayati</a:t>
            </a:r>
            <a:r>
              <a:rPr lang="id-ID" sz="2700" dirty="0" smtClean="0">
                <a:latin typeface="Times New Roman" pitchFamily="18" charset="0"/>
                <a:cs typeface="Times New Roman" pitchFamily="18" charset="0"/>
              </a:rPr>
              <a:t/>
            </a:r>
            <a:br>
              <a:rPr lang="id-ID" sz="2700" dirty="0" smtClean="0">
                <a:latin typeface="Times New Roman" pitchFamily="18" charset="0"/>
                <a:cs typeface="Times New Roman" pitchFamily="18" charset="0"/>
              </a:rPr>
            </a:br>
            <a:r>
              <a:rPr lang="id-ID" sz="2700" dirty="0" smtClean="0">
                <a:latin typeface="Times New Roman" pitchFamily="18" charset="0"/>
                <a:cs typeface="Times New Roman" pitchFamily="18" charset="0"/>
              </a:rPr>
              <a:t>2. M</a:t>
            </a:r>
            <a:r>
              <a:rPr lang="en-US" sz="2700" dirty="0" err="1" smtClean="0">
                <a:latin typeface="Times New Roman" pitchFamily="18" charset="0"/>
                <a:cs typeface="Times New Roman" pitchFamily="18" charset="0"/>
              </a:rPr>
              <a:t>erosotnya</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nilai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ekonomi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hutan</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dan</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produktivitas</a:t>
            </a:r>
            <a:r>
              <a:rPr lang="en-US" sz="2700" dirty="0" smtClean="0">
                <a:latin typeface="Times New Roman" pitchFamily="18" charset="0"/>
                <a:cs typeface="Times New Roman" pitchFamily="18" charset="0"/>
              </a:rPr>
              <a:t> </a:t>
            </a:r>
            <a:r>
              <a:rPr lang="id-ID" sz="2700" dirty="0" smtClean="0">
                <a:latin typeface="Times New Roman" pitchFamily="18" charset="0"/>
                <a:cs typeface="Times New Roman" pitchFamily="18" charset="0"/>
              </a:rPr>
              <a:t>   </a:t>
            </a:r>
            <a:br>
              <a:rPr lang="id-ID" sz="2700" dirty="0" smtClean="0">
                <a:latin typeface="Times New Roman" pitchFamily="18" charset="0"/>
                <a:cs typeface="Times New Roman" pitchFamily="18" charset="0"/>
              </a:rPr>
            </a:br>
            <a:r>
              <a:rPr lang="id-ID"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tanah</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perubahan</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iklim</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mikro</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maupun</a:t>
            </a:r>
            <a:r>
              <a:rPr lang="en-US" sz="2700" dirty="0" smtClean="0">
                <a:latin typeface="Times New Roman" pitchFamily="18" charset="0"/>
                <a:cs typeface="Times New Roman" pitchFamily="18" charset="0"/>
              </a:rPr>
              <a:t> global </a:t>
            </a:r>
            <a:r>
              <a:rPr lang="id-ID" sz="2700" dirty="0" smtClean="0">
                <a:latin typeface="Times New Roman" pitchFamily="18" charset="0"/>
                <a:cs typeface="Times New Roman" pitchFamily="18" charset="0"/>
              </a:rPr>
              <a:t/>
            </a:r>
            <a:br>
              <a:rPr lang="id-ID" sz="2700" dirty="0" smtClean="0">
                <a:latin typeface="Times New Roman" pitchFamily="18" charset="0"/>
                <a:cs typeface="Times New Roman" pitchFamily="18" charset="0"/>
              </a:rPr>
            </a:br>
            <a:r>
              <a:rPr lang="id-ID" sz="2700" dirty="0" smtClean="0">
                <a:latin typeface="Times New Roman" pitchFamily="18" charset="0"/>
                <a:cs typeface="Times New Roman" pitchFamily="18" charset="0"/>
              </a:rPr>
              <a:t>3. A</a:t>
            </a:r>
            <a:r>
              <a:rPr lang="en-US" sz="2700" dirty="0" err="1" smtClean="0">
                <a:latin typeface="Times New Roman" pitchFamily="18" charset="0"/>
                <a:cs typeface="Times New Roman" pitchFamily="18" charset="0"/>
              </a:rPr>
              <a:t>sapnya</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mengganggu</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kesehatan</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masyarakat</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serta</a:t>
            </a:r>
            <a:r>
              <a:rPr lang="en-US" sz="2700" dirty="0" smtClean="0">
                <a:latin typeface="Times New Roman" pitchFamily="18" charset="0"/>
                <a:cs typeface="Times New Roman" pitchFamily="18" charset="0"/>
              </a:rPr>
              <a:t> </a:t>
            </a:r>
            <a:r>
              <a:rPr lang="id-ID" sz="2700" dirty="0" smtClean="0">
                <a:latin typeface="Times New Roman" pitchFamily="18" charset="0"/>
                <a:cs typeface="Times New Roman" pitchFamily="18" charset="0"/>
              </a:rPr>
              <a:t/>
            </a:r>
            <a:br>
              <a:rPr lang="id-ID" sz="2700" dirty="0" smtClean="0">
                <a:latin typeface="Times New Roman" pitchFamily="18" charset="0"/>
                <a:cs typeface="Times New Roman" pitchFamily="18" charset="0"/>
              </a:rPr>
            </a:br>
            <a:r>
              <a:rPr lang="id-ID"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mengganggu</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transportasi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baik</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darat</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sungai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danau</a:t>
            </a:r>
            <a:r>
              <a:rPr lang="en-US" sz="2700" dirty="0" smtClean="0">
                <a:latin typeface="Times New Roman" pitchFamily="18" charset="0"/>
                <a:cs typeface="Times New Roman" pitchFamily="18" charset="0"/>
              </a:rPr>
              <a:t>,</a:t>
            </a:r>
            <a:r>
              <a:rPr lang="id-ID" sz="2700" dirty="0" smtClean="0">
                <a:latin typeface="Times New Roman" pitchFamily="18" charset="0"/>
                <a:cs typeface="Times New Roman" pitchFamily="18" charset="0"/>
              </a:rPr>
              <a:t/>
            </a:r>
            <a:br>
              <a:rPr lang="id-ID" sz="2700" dirty="0" smtClean="0">
                <a:latin typeface="Times New Roman" pitchFamily="18" charset="0"/>
                <a:cs typeface="Times New Roman" pitchFamily="18" charset="0"/>
              </a:rPr>
            </a:br>
            <a:r>
              <a:rPr lang="id-ID"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laut</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dan</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udara</a:t>
            </a:r>
            <a:r>
              <a:rPr lang="en-US" sz="2700" dirty="0" smtClean="0">
                <a:latin typeface="Times New Roman" pitchFamily="18" charset="0"/>
                <a:cs typeface="Times New Roman" pitchFamily="18" charset="0"/>
              </a:rPr>
              <a:t> </a:t>
            </a:r>
            <a:r>
              <a:rPr lang="id-ID" sz="2700" dirty="0" smtClean="0">
                <a:latin typeface="Times New Roman" pitchFamily="18" charset="0"/>
                <a:cs typeface="Times New Roman" pitchFamily="18" charset="0"/>
              </a:rPr>
              <a:t>    </a:t>
            </a:r>
            <a:r>
              <a:rPr lang="id-ID" sz="3100" dirty="0" smtClean="0">
                <a:latin typeface="Times New Roman" pitchFamily="18" charset="0"/>
                <a:cs typeface="Times New Roman" pitchFamily="18" charset="0"/>
              </a:rPr>
              <a:t>		</a:t>
            </a: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r>
              <a:rPr lang="id-ID" dirty="0" smtClean="0">
                <a:solidFill>
                  <a:schemeClr val="accent1">
                    <a:lumMod val="75000"/>
                  </a:schemeClr>
                </a:solidFill>
                <a:latin typeface="Agency FB" pitchFamily="34" charset="0"/>
              </a:rPr>
              <a:t/>
            </a:r>
            <a:br>
              <a:rPr lang="id-ID" dirty="0" smtClean="0">
                <a:solidFill>
                  <a:schemeClr val="accent1">
                    <a:lumMod val="75000"/>
                  </a:schemeClr>
                </a:solidFill>
                <a:latin typeface="Agency FB" pitchFamily="34" charset="0"/>
              </a:rPr>
            </a:br>
            <a:endParaRPr lang="id-ID" b="0" dirty="0">
              <a:solidFill>
                <a:schemeClr val="tx1">
                  <a:lumMod val="85000"/>
                  <a:lumOff val="15000"/>
                </a:schemeClr>
              </a:solidFill>
              <a:effectLst/>
              <a:latin typeface="Agency FB"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kerjaan-yang-Cocok-Buat-Anak-Kuliahan1.jpg"/>
          <p:cNvPicPr>
            <a:picLocks noChangeAspect="1"/>
          </p:cNvPicPr>
          <p:nvPr/>
        </p:nvPicPr>
        <p:blipFill>
          <a:blip r:embed="rId2" cstate="print"/>
          <a:srcRect l="30080" r="27081"/>
          <a:stretch>
            <a:fillRect/>
          </a:stretch>
        </p:blipFill>
        <p:spPr>
          <a:xfrm>
            <a:off x="6695728" y="4365104"/>
            <a:ext cx="2448272" cy="2492896"/>
          </a:xfrm>
          <a:prstGeom prst="rect">
            <a:avLst/>
          </a:prstGeom>
        </p:spPr>
      </p:pic>
      <p:sp>
        <p:nvSpPr>
          <p:cNvPr id="2" name="Title 1"/>
          <p:cNvSpPr>
            <a:spLocks noGrp="1"/>
          </p:cNvSpPr>
          <p:nvPr>
            <p:ph type="title"/>
          </p:nvPr>
        </p:nvSpPr>
        <p:spPr>
          <a:xfrm>
            <a:off x="457200" y="1143000"/>
            <a:ext cx="8229600" cy="642926"/>
          </a:xfrm>
        </p:spPr>
        <p:txBody>
          <a:bodyPr>
            <a:normAutofit/>
          </a:bodyPr>
          <a:lstStyle/>
          <a:p>
            <a:r>
              <a:rPr lang="id-ID" sz="3200" dirty="0" smtClean="0">
                <a:solidFill>
                  <a:srgbClr val="C00000"/>
                </a:solidFill>
                <a:latin typeface="Times New Roman" pitchFamily="18" charset="0"/>
                <a:cs typeface="Times New Roman" pitchFamily="18" charset="0"/>
              </a:rPr>
              <a:t>B. Remote Sensing</a:t>
            </a:r>
            <a:endParaRPr lang="id-ID" sz="3200"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928802"/>
            <a:ext cx="8229600" cy="4645734"/>
          </a:xfrm>
        </p:spPr>
        <p:txBody>
          <a:bodyPr>
            <a:normAutofit/>
          </a:bodyPr>
          <a:lstStyle/>
          <a:p>
            <a:pPr algn="just"/>
            <a:r>
              <a:rPr lang="id-ID" dirty="0" smtClean="0">
                <a:latin typeface="Times New Roman" pitchFamily="18" charset="0"/>
                <a:cs typeface="Times New Roman" pitchFamily="18" charset="0"/>
              </a:rPr>
              <a:t>M</a:t>
            </a:r>
            <a:r>
              <a:rPr lang="en-US" dirty="0" err="1" smtClean="0">
                <a:latin typeface="Times New Roman" pitchFamily="18" charset="0"/>
                <a:cs typeface="Times New Roman" pitchFamily="18" charset="0"/>
              </a:rPr>
              <a:t>enurut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Lillesand</a:t>
            </a:r>
            <a:r>
              <a:rPr lang="en-US" dirty="0" smtClean="0">
                <a:latin typeface="Times New Roman" pitchFamily="18" charset="0"/>
                <a:cs typeface="Times New Roman" pitchFamily="18" charset="0"/>
              </a:rPr>
              <a:t> and Kiefer (1993), </a:t>
            </a:r>
            <a:r>
              <a:rPr lang="en-US" dirty="0" err="1" smtClean="0">
                <a:latin typeface="Times New Roman" pitchFamily="18" charset="0"/>
                <a:cs typeface="Times New Roman" pitchFamily="18" charset="0"/>
              </a:rPr>
              <a:t>Penginderaan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jauh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adalah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ilmu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seni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untuk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memperoleh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informasi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tentang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suatu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objek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daerah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atau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fenomena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melalui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analisis</a:t>
            </a:r>
            <a:r>
              <a:rPr lang="en-US" dirty="0" smtClean="0">
                <a:latin typeface="Times New Roman" pitchFamily="18" charset="0"/>
                <a:cs typeface="Times New Roman" pitchFamily="18" charset="0"/>
              </a:rPr>
              <a:t> data yang </a:t>
            </a:r>
            <a:r>
              <a:rPr lang="en-US" dirty="0" err="1" smtClean="0">
                <a:latin typeface="Times New Roman" pitchFamily="18" charset="0"/>
                <a:cs typeface="Times New Roman" pitchFamily="18" charset="0"/>
              </a:rPr>
              <a:t>diperoleh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dengan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suatu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alat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tanpa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kontak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langsung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dengan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objek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daerah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atau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fenomena</a:t>
            </a:r>
            <a:r>
              <a:rPr lang="en-US" dirty="0" smtClean="0">
                <a:latin typeface="Times New Roman" pitchFamily="18" charset="0"/>
                <a:cs typeface="Times New Roman" pitchFamily="18" charset="0"/>
              </a:rPr>
              <a:t> yang </a:t>
            </a:r>
            <a:r>
              <a:rPr lang="en-US" dirty="0" err="1" smtClean="0">
                <a:latin typeface="Times New Roman" pitchFamily="18" charset="0"/>
                <a:cs typeface="Times New Roman" pitchFamily="18" charset="0"/>
              </a:rPr>
              <a:t>dikaji</a:t>
            </a:r>
            <a:r>
              <a:rPr lang="en-US" dirty="0" smtClean="0">
                <a:latin typeface="Times New Roman" pitchFamily="18" charset="0"/>
                <a:cs typeface="Times New Roman" pitchFamily="18" charset="0"/>
              </a:rPr>
              <a:t>.</a:t>
            </a:r>
            <a:r>
              <a:rPr lang="id-ID" dirty="0" smtClean="0">
                <a:latin typeface="Times New Roman" pitchFamily="18" charset="0"/>
                <a:cs typeface="Times New Roman" pitchFamily="18" charset="0"/>
              </a:rPr>
              <a:t> Data-data dari penginderaan jauh akan diolah dengan metode SIG.</a:t>
            </a:r>
            <a:endParaRPr lang="id-ID"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yu.jpg"/>
          <p:cNvPicPr>
            <a:picLocks noChangeAspect="1"/>
          </p:cNvPicPr>
          <p:nvPr/>
        </p:nvPicPr>
        <p:blipFill>
          <a:blip r:embed="rId2" cstate="print"/>
          <a:srcRect l="44099"/>
          <a:stretch>
            <a:fillRect/>
          </a:stretch>
        </p:blipFill>
        <p:spPr>
          <a:xfrm>
            <a:off x="7020272" y="4437112"/>
            <a:ext cx="2123728" cy="2420888"/>
          </a:xfrm>
          <a:prstGeom prst="rect">
            <a:avLst/>
          </a:prstGeom>
        </p:spPr>
      </p:pic>
      <p:sp>
        <p:nvSpPr>
          <p:cNvPr id="5" name="Content Placeholder 4"/>
          <p:cNvSpPr>
            <a:spLocks noGrp="1"/>
          </p:cNvSpPr>
          <p:nvPr>
            <p:ph idx="1"/>
          </p:nvPr>
        </p:nvSpPr>
        <p:spPr>
          <a:xfrm>
            <a:off x="0" y="260648"/>
            <a:ext cx="8686800" cy="5904656"/>
          </a:xfrm>
        </p:spPr>
        <p:txBody>
          <a:bodyPr/>
          <a:lstStyle/>
          <a:p>
            <a:pPr>
              <a:buNone/>
            </a:pPr>
            <a:r>
              <a:rPr lang="id-ID" b="1" dirty="0" smtClean="0"/>
              <a:t>Sensor Satelit  AVHRR</a:t>
            </a:r>
          </a:p>
          <a:p>
            <a:pPr>
              <a:buNone/>
            </a:pPr>
            <a:endParaRPr lang="id-ID" dirty="0" smtClean="0"/>
          </a:p>
          <a:p>
            <a:pPr>
              <a:buNone/>
            </a:pPr>
            <a:r>
              <a:rPr lang="id-ID" dirty="0" smtClean="0"/>
              <a:t>		Sensor ini digunakan untuk pemantauan iklim dan kelautan global. Mulai diolah untuk mendeteksi adanya anomali panas permukaan bumi untuk mendapatkan titik panas.</a:t>
            </a:r>
          </a:p>
          <a:p>
            <a:pPr>
              <a:buNone/>
            </a:pPr>
            <a:r>
              <a:rPr lang="id-ID" dirty="0" smtClean="0"/>
              <a:t>		Sensor AVHRR mampu mendeteksi permukaan bumi dengan resolusi yang tinggi yaitu sebesar 1,1 km2.</a:t>
            </a:r>
          </a:p>
          <a:p>
            <a:pPr>
              <a:buNone/>
            </a:pPr>
            <a:r>
              <a:rPr lang="id-ID" dirty="0" smtClean="0"/>
              <a:t>		AVHRR mampu mengirimkan data minimal sekali dalam sehari.</a:t>
            </a:r>
          </a:p>
          <a:p>
            <a:pPr>
              <a:buNone/>
            </a:pPr>
            <a:endParaRPr lang="id-ID" dirty="0" smtClean="0"/>
          </a:p>
          <a:p>
            <a:pPr>
              <a:buNone/>
            </a:pPr>
            <a:endParaRPr lang="id-ID" dirty="0"/>
          </a:p>
        </p:txBody>
      </p:sp>
      <p:pic>
        <p:nvPicPr>
          <p:cNvPr id="16386" name="Picture 2" descr="http://t2.gstatic.com/images?q=tbn:ANd9GcQfCkqwqC8doUf_b8EhNxnh5pb4PrylbDTigKRuKDkDzihbV3UpKg"/>
          <p:cNvPicPr>
            <a:picLocks noChangeAspect="1" noChangeArrowheads="1"/>
          </p:cNvPicPr>
          <p:nvPr/>
        </p:nvPicPr>
        <p:blipFill>
          <a:blip r:embed="rId3" cstate="print"/>
          <a:srcRect/>
          <a:stretch>
            <a:fillRect/>
          </a:stretch>
        </p:blipFill>
        <p:spPr bwMode="auto">
          <a:xfrm>
            <a:off x="4644008" y="4943475"/>
            <a:ext cx="2390775" cy="191452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214422"/>
            <a:ext cx="8229600" cy="428612"/>
          </a:xfrm>
        </p:spPr>
        <p:txBody>
          <a:bodyPr>
            <a:noAutofit/>
          </a:bodyPr>
          <a:lstStyle/>
          <a:p>
            <a:r>
              <a:rPr lang="id-ID" sz="2400" dirty="0" smtClean="0">
                <a:solidFill>
                  <a:srgbClr val="C00000"/>
                </a:solidFill>
                <a:latin typeface="Times New Roman" pitchFamily="18" charset="0"/>
                <a:cs typeface="Times New Roman" pitchFamily="18" charset="0"/>
              </a:rPr>
              <a:t>C. </a:t>
            </a:r>
            <a:r>
              <a:rPr lang="en-US" sz="2400" dirty="0" smtClean="0">
                <a:solidFill>
                  <a:srgbClr val="C00000"/>
                </a:solidFill>
                <a:latin typeface="Times New Roman" pitchFamily="18" charset="0"/>
                <a:cs typeface="Times New Roman" pitchFamily="18" charset="0"/>
              </a:rPr>
              <a:t>SIG (</a:t>
            </a:r>
            <a:r>
              <a:rPr lang="en-US" sz="2400" dirty="0" err="1" smtClean="0">
                <a:solidFill>
                  <a:srgbClr val="C00000"/>
                </a:solidFill>
                <a:latin typeface="Times New Roman" pitchFamily="18" charset="0"/>
                <a:cs typeface="Times New Roman" pitchFamily="18" charset="0"/>
              </a:rPr>
              <a:t>Sistem</a:t>
            </a:r>
            <a:r>
              <a:rPr lang="en-US" sz="2400" dirty="0" smtClean="0">
                <a:solidFill>
                  <a:srgbClr val="C00000"/>
                </a:solidFill>
                <a:latin typeface="Times New Roman" pitchFamily="18" charset="0"/>
                <a:cs typeface="Times New Roman" pitchFamily="18" charset="0"/>
              </a:rPr>
              <a:t> </a:t>
            </a:r>
            <a:r>
              <a:rPr lang="en-US" sz="2400" dirty="0" err="1" smtClean="0">
                <a:solidFill>
                  <a:srgbClr val="C00000"/>
                </a:solidFill>
                <a:latin typeface="Times New Roman" pitchFamily="18" charset="0"/>
                <a:cs typeface="Times New Roman" pitchFamily="18" charset="0"/>
              </a:rPr>
              <a:t>Informasi</a:t>
            </a:r>
            <a:r>
              <a:rPr lang="en-US" sz="2400" dirty="0" smtClean="0">
                <a:solidFill>
                  <a:srgbClr val="C00000"/>
                </a:solidFill>
                <a:latin typeface="Times New Roman" pitchFamily="18" charset="0"/>
                <a:cs typeface="Times New Roman" pitchFamily="18" charset="0"/>
              </a:rPr>
              <a:t> </a:t>
            </a:r>
            <a:r>
              <a:rPr lang="en-US" sz="2400" dirty="0" err="1" smtClean="0">
                <a:solidFill>
                  <a:srgbClr val="C00000"/>
                </a:solidFill>
                <a:latin typeface="Times New Roman" pitchFamily="18" charset="0"/>
                <a:cs typeface="Times New Roman" pitchFamily="18" charset="0"/>
              </a:rPr>
              <a:t>Geografis</a:t>
            </a:r>
            <a:r>
              <a:rPr lang="en-US" sz="2400" dirty="0" smtClean="0">
                <a:solidFill>
                  <a:srgbClr val="C00000"/>
                </a:solidFill>
                <a:latin typeface="Times New Roman" pitchFamily="18" charset="0"/>
                <a:cs typeface="Times New Roman" pitchFamily="18" charset="0"/>
              </a:rPr>
              <a:t>)</a:t>
            </a:r>
            <a:endParaRPr lang="id-ID" sz="2400"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928802"/>
            <a:ext cx="8229600" cy="4645734"/>
          </a:xfrm>
        </p:spPr>
        <p:txBody>
          <a:bodyPr>
            <a:normAutofit/>
          </a:bodyPr>
          <a:lstStyle/>
          <a:p>
            <a:pPr algn="just">
              <a:buNone/>
            </a:pPr>
            <a:r>
              <a:rPr lang="id-ID" dirty="0" smtClean="0">
                <a:solidFill>
                  <a:schemeClr val="tx1">
                    <a:lumMod val="85000"/>
                    <a:lumOff val="15000"/>
                  </a:schemeClr>
                </a:solidFill>
                <a:latin typeface="Agency FB" pitchFamily="34" charset="0"/>
              </a:rPr>
              <a:t/>
            </a:r>
            <a:br>
              <a:rPr lang="id-ID" dirty="0" smtClean="0">
                <a:solidFill>
                  <a:schemeClr val="tx1">
                    <a:lumMod val="85000"/>
                    <a:lumOff val="15000"/>
                  </a:schemeClr>
                </a:solidFill>
                <a:latin typeface="Agency FB" pitchFamily="34" charset="0"/>
              </a:rPr>
            </a:br>
            <a:r>
              <a:rPr lang="en-US" dirty="0" smtClean="0">
                <a:solidFill>
                  <a:schemeClr val="tx1">
                    <a:lumMod val="85000"/>
                    <a:lumOff val="15000"/>
                  </a:schemeClr>
                </a:solidFill>
                <a:latin typeface="Times New Roman" pitchFamily="18" charset="0"/>
                <a:cs typeface="Times New Roman" pitchFamily="18" charset="0"/>
              </a:rPr>
              <a:t>SIG </a:t>
            </a:r>
            <a:r>
              <a:rPr lang="en-US" dirty="0" err="1" smtClean="0">
                <a:solidFill>
                  <a:schemeClr val="tx1">
                    <a:lumMod val="85000"/>
                    <a:lumOff val="15000"/>
                  </a:schemeClr>
                </a:solidFill>
                <a:latin typeface="Times New Roman" pitchFamily="18" charset="0"/>
                <a:cs typeface="Times New Roman" pitchFamily="18" charset="0"/>
              </a:rPr>
              <a:t>adalah</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suatu</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komponen</a:t>
            </a:r>
            <a:r>
              <a:rPr lang="en-US" dirty="0" smtClean="0">
                <a:solidFill>
                  <a:schemeClr val="tx1">
                    <a:lumMod val="85000"/>
                    <a:lumOff val="15000"/>
                  </a:schemeClr>
                </a:solidFill>
                <a:latin typeface="Times New Roman" pitchFamily="18" charset="0"/>
                <a:cs typeface="Times New Roman" pitchFamily="18" charset="0"/>
              </a:rPr>
              <a:t> yang </a:t>
            </a:r>
            <a:r>
              <a:rPr lang="en-US" dirty="0" err="1" smtClean="0">
                <a:solidFill>
                  <a:schemeClr val="tx1">
                    <a:lumMod val="85000"/>
                    <a:lumOff val="15000"/>
                  </a:schemeClr>
                </a:solidFill>
                <a:latin typeface="Times New Roman" pitchFamily="18" charset="0"/>
                <a:cs typeface="Times New Roman" pitchFamily="18" charset="0"/>
              </a:rPr>
              <a:t>terdiri</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dari</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perangkat</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keras</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perangkat</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lunak</a:t>
            </a:r>
            <a:r>
              <a:rPr lang="en-US" dirty="0" smtClean="0">
                <a:solidFill>
                  <a:schemeClr val="tx1">
                    <a:lumMod val="85000"/>
                    <a:lumOff val="15000"/>
                  </a:schemeClr>
                </a:solidFill>
                <a:latin typeface="Times New Roman" pitchFamily="18" charset="0"/>
                <a:cs typeface="Times New Roman" pitchFamily="18" charset="0"/>
              </a:rPr>
              <a:t>,  data </a:t>
            </a:r>
            <a:r>
              <a:rPr lang="en-US" dirty="0" err="1" smtClean="0">
                <a:solidFill>
                  <a:schemeClr val="tx1">
                    <a:lumMod val="85000"/>
                    <a:lumOff val="15000"/>
                  </a:schemeClr>
                </a:solidFill>
                <a:latin typeface="Times New Roman" pitchFamily="18" charset="0"/>
                <a:cs typeface="Times New Roman" pitchFamily="18" charset="0"/>
              </a:rPr>
              <a:t>geografis</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dan</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sumber</a:t>
            </a:r>
            <a:r>
              <a:rPr lang="id-ID"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daya</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manusia</a:t>
            </a:r>
            <a:r>
              <a:rPr lang="en-US" dirty="0" smtClean="0">
                <a:solidFill>
                  <a:schemeClr val="tx1">
                    <a:lumMod val="85000"/>
                    <a:lumOff val="15000"/>
                  </a:schemeClr>
                </a:solidFill>
                <a:latin typeface="Times New Roman" pitchFamily="18" charset="0"/>
                <a:cs typeface="Times New Roman" pitchFamily="18" charset="0"/>
              </a:rPr>
              <a:t> yang </a:t>
            </a:r>
            <a:r>
              <a:rPr lang="en-US" dirty="0" err="1" smtClean="0">
                <a:solidFill>
                  <a:schemeClr val="tx1">
                    <a:lumMod val="85000"/>
                    <a:lumOff val="15000"/>
                  </a:schemeClr>
                </a:solidFill>
                <a:latin typeface="Times New Roman" pitchFamily="18" charset="0"/>
                <a:cs typeface="Times New Roman" pitchFamily="18" charset="0"/>
              </a:rPr>
              <a:t>bekerja</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bersama</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secara</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efektif</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untuk</a:t>
            </a:r>
            <a:r>
              <a:rPr lang="en-US" dirty="0" smtClean="0">
                <a:solidFill>
                  <a:schemeClr val="tx1">
                    <a:lumMod val="85000"/>
                    <a:lumOff val="15000"/>
                  </a:schemeClr>
                </a:solidFill>
                <a:latin typeface="Times New Roman" pitchFamily="18" charset="0"/>
                <a:cs typeface="Times New Roman" pitchFamily="18" charset="0"/>
              </a:rPr>
              <a:t> </a:t>
            </a:r>
            <a:r>
              <a:rPr lang="en-US" dirty="0" err="1" smtClean="0">
                <a:solidFill>
                  <a:schemeClr val="tx1">
                    <a:lumMod val="85000"/>
                    <a:lumOff val="15000"/>
                  </a:schemeClr>
                </a:solidFill>
                <a:latin typeface="Times New Roman" pitchFamily="18" charset="0"/>
                <a:cs typeface="Times New Roman" pitchFamily="18" charset="0"/>
              </a:rPr>
              <a:t>menangkap</a:t>
            </a:r>
            <a:r>
              <a:rPr lang="en-US" dirty="0" smtClean="0">
                <a:solidFill>
                  <a:schemeClr val="tx1">
                    <a:lumMod val="85000"/>
                    <a:lumOff val="15000"/>
                  </a:schemeClr>
                </a:solidFill>
                <a:latin typeface="Times New Roman" pitchFamily="18" charset="0"/>
                <a:cs typeface="Times New Roman" pitchFamily="18" charset="0"/>
              </a:rPr>
              <a:t>,</a:t>
            </a:r>
            <a:r>
              <a:rPr lang="id-ID" dirty="0" smtClean="0">
                <a:solidFill>
                  <a:schemeClr val="tx1">
                    <a:lumMod val="85000"/>
                    <a:lumOff val="15000"/>
                  </a:schemeClr>
                </a:solidFill>
                <a:latin typeface="Times New Roman" pitchFamily="18" charset="0"/>
                <a:cs typeface="Times New Roman" pitchFamily="18" charset="0"/>
              </a:rPr>
              <a:t> menyimpan , memperbaiki, mengelola, menganalisa dan menampilkan data dalam suatu informasi secara geografis. </a:t>
            </a:r>
            <a:endParaRPr lang="id-ID"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daya-Indonesia-Yang-Bikin-Merinding.gif"/>
          <p:cNvPicPr>
            <a:picLocks noChangeAspect="1"/>
          </p:cNvPicPr>
          <p:nvPr/>
        </p:nvPicPr>
        <p:blipFill>
          <a:blip r:embed="rId2" cstate="print"/>
          <a:stretch>
            <a:fillRect/>
          </a:stretch>
        </p:blipFill>
        <p:spPr>
          <a:xfrm>
            <a:off x="0" y="0"/>
            <a:ext cx="9144000" cy="2348880"/>
          </a:xfrm>
          <a:prstGeom prst="rect">
            <a:avLst/>
          </a:prstGeom>
        </p:spPr>
      </p:pic>
      <p:sp>
        <p:nvSpPr>
          <p:cNvPr id="2" name="Title 1"/>
          <p:cNvSpPr>
            <a:spLocks noGrp="1"/>
          </p:cNvSpPr>
          <p:nvPr>
            <p:ph type="title"/>
          </p:nvPr>
        </p:nvSpPr>
        <p:spPr>
          <a:xfrm>
            <a:off x="3275856" y="0"/>
            <a:ext cx="8229600" cy="714364"/>
          </a:xfrm>
        </p:spPr>
        <p:txBody>
          <a:bodyPr/>
          <a:lstStyle/>
          <a:p>
            <a:r>
              <a:rPr lang="id-ID" dirty="0" smtClean="0"/>
              <a:t>Pembahasan </a:t>
            </a:r>
            <a:endParaRPr lang="id-ID" dirty="0"/>
          </a:p>
        </p:txBody>
      </p:sp>
      <p:sp>
        <p:nvSpPr>
          <p:cNvPr id="3" name="Content Placeholder 2"/>
          <p:cNvSpPr>
            <a:spLocks noGrp="1"/>
          </p:cNvSpPr>
          <p:nvPr>
            <p:ph idx="1"/>
          </p:nvPr>
        </p:nvSpPr>
        <p:spPr/>
        <p:txBody>
          <a:bodyPr/>
          <a:lstStyle/>
          <a:p>
            <a:r>
              <a:rPr lang="en-US" dirty="0" smtClean="0"/>
              <a:t>SIG </a:t>
            </a:r>
            <a:r>
              <a:rPr lang="en-US" dirty="0" err="1" smtClean="0"/>
              <a:t>membutuhkan</a:t>
            </a:r>
            <a:r>
              <a:rPr lang="en-US" dirty="0" smtClean="0"/>
              <a:t> </a:t>
            </a:r>
            <a:r>
              <a:rPr lang="en-US" dirty="0" err="1" smtClean="0"/>
              <a:t>masukan</a:t>
            </a:r>
            <a:r>
              <a:rPr lang="en-US" dirty="0" smtClean="0"/>
              <a:t> data yang </a:t>
            </a:r>
            <a:r>
              <a:rPr lang="en-US" dirty="0" err="1" smtClean="0"/>
              <a:t>bersifat</a:t>
            </a:r>
            <a:r>
              <a:rPr lang="en-US" dirty="0" smtClean="0"/>
              <a:t> </a:t>
            </a:r>
            <a:r>
              <a:rPr lang="en-US" dirty="0" err="1" smtClean="0"/>
              <a:t>spasial</a:t>
            </a:r>
            <a:r>
              <a:rPr lang="en-US" dirty="0" smtClean="0"/>
              <a:t> </a:t>
            </a:r>
            <a:r>
              <a:rPr lang="en-US" dirty="0" err="1" smtClean="0"/>
              <a:t>maupun</a:t>
            </a:r>
            <a:r>
              <a:rPr lang="en-US" dirty="0" smtClean="0"/>
              <a:t> </a:t>
            </a:r>
            <a:r>
              <a:rPr lang="en-US" dirty="0" err="1" smtClean="0"/>
              <a:t>deskripti</a:t>
            </a:r>
            <a:r>
              <a:rPr lang="en-US" dirty="0" smtClean="0"/>
              <a:t> .</a:t>
            </a:r>
            <a:r>
              <a:rPr lang="en-US" dirty="0" err="1" smtClean="0"/>
              <a:t>Beberapa</a:t>
            </a:r>
            <a:r>
              <a:rPr lang="en-US" dirty="0" smtClean="0"/>
              <a:t> </a:t>
            </a:r>
            <a:r>
              <a:rPr lang="en-US" dirty="0" err="1" smtClean="0"/>
              <a:t>sumber</a:t>
            </a:r>
            <a:r>
              <a:rPr lang="en-US" dirty="0" smtClean="0"/>
              <a:t> data </a:t>
            </a:r>
            <a:r>
              <a:rPr lang="en-US" dirty="0" err="1" smtClean="0"/>
              <a:t>tersebut</a:t>
            </a:r>
            <a:r>
              <a:rPr lang="en-US" dirty="0" smtClean="0"/>
              <a:t> </a:t>
            </a:r>
            <a:r>
              <a:rPr lang="en-US" dirty="0" err="1" smtClean="0"/>
              <a:t>antara</a:t>
            </a:r>
            <a:r>
              <a:rPr lang="en-US" dirty="0" smtClean="0"/>
              <a:t> lain </a:t>
            </a:r>
            <a:r>
              <a:rPr lang="en-US" dirty="0" err="1" smtClean="0"/>
              <a:t>adalah</a:t>
            </a:r>
            <a:r>
              <a:rPr lang="en-US" dirty="0" smtClean="0"/>
              <a:t>:</a:t>
            </a:r>
            <a:endParaRPr lang="id-ID" dirty="0" smtClean="0"/>
          </a:p>
          <a:p>
            <a:pPr>
              <a:buNone/>
            </a:pPr>
            <a:r>
              <a:rPr lang="id-ID" dirty="0" smtClean="0"/>
              <a:t>	</a:t>
            </a:r>
            <a:r>
              <a:rPr lang="en-US" dirty="0" smtClean="0"/>
              <a:t>1. </a:t>
            </a:r>
            <a:r>
              <a:rPr lang="en-US" dirty="0" err="1" smtClean="0"/>
              <a:t>Peta</a:t>
            </a:r>
            <a:r>
              <a:rPr lang="en-US" dirty="0" smtClean="0"/>
              <a:t> analog (</a:t>
            </a:r>
            <a:r>
              <a:rPr lang="en-US" dirty="0" err="1" smtClean="0"/>
              <a:t>antara</a:t>
            </a:r>
            <a:r>
              <a:rPr lang="en-US" dirty="0" smtClean="0"/>
              <a:t> lain </a:t>
            </a:r>
            <a:r>
              <a:rPr lang="en-US" dirty="0" err="1" smtClean="0"/>
              <a:t>peta</a:t>
            </a:r>
            <a:r>
              <a:rPr lang="en-US" dirty="0" smtClean="0"/>
              <a:t> </a:t>
            </a:r>
            <a:r>
              <a:rPr lang="en-US" dirty="0" err="1" smtClean="0"/>
              <a:t>topografi</a:t>
            </a:r>
            <a:r>
              <a:rPr lang="en-US" dirty="0" smtClean="0"/>
              <a:t>, </a:t>
            </a:r>
            <a:r>
              <a:rPr lang="en-US" dirty="0" err="1" smtClean="0"/>
              <a:t>peta</a:t>
            </a:r>
            <a:r>
              <a:rPr lang="en-US" dirty="0" smtClean="0"/>
              <a:t> </a:t>
            </a:r>
            <a:r>
              <a:rPr lang="en-US" dirty="0" err="1" smtClean="0"/>
              <a:t>tanah,dsb</a:t>
            </a:r>
            <a:r>
              <a:rPr lang="en-US" dirty="0" smtClean="0"/>
              <a:t>.)</a:t>
            </a:r>
            <a:r>
              <a:rPr lang="en-US" dirty="0" err="1" smtClean="0"/>
              <a:t>Peta</a:t>
            </a:r>
            <a:r>
              <a:rPr lang="en-US" dirty="0" smtClean="0"/>
              <a:t> analog </a:t>
            </a:r>
            <a:r>
              <a:rPr lang="en-US" dirty="0" err="1" smtClean="0"/>
              <a:t>adalah</a:t>
            </a:r>
            <a:r>
              <a:rPr lang="en-US" dirty="0" smtClean="0"/>
              <a:t> </a:t>
            </a:r>
            <a:r>
              <a:rPr lang="en-US" dirty="0" err="1" smtClean="0"/>
              <a:t>peta</a:t>
            </a:r>
            <a:r>
              <a:rPr lang="en-US" dirty="0" smtClean="0"/>
              <a:t> </a:t>
            </a:r>
            <a:r>
              <a:rPr lang="en-US" dirty="0" err="1" smtClean="0"/>
              <a:t>dalam</a:t>
            </a:r>
            <a:r>
              <a:rPr lang="en-US" dirty="0" smtClean="0"/>
              <a:t> </a:t>
            </a:r>
            <a:r>
              <a:rPr lang="en-US" dirty="0" err="1" smtClean="0"/>
              <a:t>bentuk</a:t>
            </a:r>
            <a:r>
              <a:rPr lang="en-US" dirty="0" smtClean="0"/>
              <a:t> </a:t>
            </a:r>
            <a:r>
              <a:rPr lang="en-US" dirty="0" err="1" smtClean="0"/>
              <a:t>cetakan</a:t>
            </a:r>
            <a:r>
              <a:rPr lang="en-US" dirty="0" smtClean="0"/>
              <a:t>. </a:t>
            </a:r>
            <a:r>
              <a:rPr lang="en-US" dirty="0" err="1" smtClean="0"/>
              <a:t>Pada</a:t>
            </a:r>
            <a:r>
              <a:rPr lang="en-US" dirty="0" smtClean="0"/>
              <a:t> </a:t>
            </a:r>
            <a:r>
              <a:rPr lang="en-US" dirty="0" err="1" smtClean="0"/>
              <a:t>umumnya</a:t>
            </a:r>
            <a:r>
              <a:rPr lang="en-US" dirty="0" smtClean="0"/>
              <a:t> </a:t>
            </a:r>
            <a:r>
              <a:rPr lang="en-US" dirty="0" err="1" smtClean="0"/>
              <a:t>peta</a:t>
            </a:r>
            <a:r>
              <a:rPr lang="en-US" dirty="0" smtClean="0"/>
              <a:t> analog </a:t>
            </a:r>
            <a:r>
              <a:rPr lang="en-US" dirty="0" err="1" smtClean="0"/>
              <a:t>dibuat</a:t>
            </a:r>
            <a:r>
              <a:rPr lang="en-US" dirty="0" smtClean="0"/>
              <a:t> </a:t>
            </a:r>
            <a:r>
              <a:rPr lang="en-US" dirty="0" err="1" smtClean="0"/>
              <a:t>dengan</a:t>
            </a:r>
            <a:r>
              <a:rPr lang="en-US" dirty="0" smtClean="0"/>
              <a:t> </a:t>
            </a:r>
            <a:r>
              <a:rPr lang="en-US" dirty="0" err="1" smtClean="0"/>
              <a:t>teknik</a:t>
            </a:r>
            <a:r>
              <a:rPr lang="en-US" dirty="0" smtClean="0"/>
              <a:t> </a:t>
            </a:r>
            <a:r>
              <a:rPr lang="en-US" dirty="0" err="1" smtClean="0"/>
              <a:t>kartografi</a:t>
            </a:r>
            <a:r>
              <a:rPr lang="en-US" dirty="0" smtClean="0"/>
              <a:t>, </a:t>
            </a:r>
            <a:r>
              <a:rPr lang="en-US" dirty="0" err="1" smtClean="0"/>
              <a:t>sehingga</a:t>
            </a:r>
            <a:r>
              <a:rPr lang="en-US" dirty="0" smtClean="0"/>
              <a:t> </a:t>
            </a:r>
            <a:r>
              <a:rPr lang="en-US" dirty="0" err="1" smtClean="0"/>
              <a:t>sudah</a:t>
            </a:r>
            <a:r>
              <a:rPr lang="en-US" dirty="0" smtClean="0"/>
              <a:t> </a:t>
            </a:r>
            <a:r>
              <a:rPr lang="en-US" dirty="0" err="1" smtClean="0"/>
              <a:t>mempunyai</a:t>
            </a:r>
            <a:r>
              <a:rPr lang="en-US" dirty="0" smtClean="0"/>
              <a:t> </a:t>
            </a:r>
            <a:r>
              <a:rPr lang="en-US" dirty="0" err="1" smtClean="0"/>
              <a:t>referensi</a:t>
            </a:r>
            <a:r>
              <a:rPr lang="en-US" dirty="0" smtClean="0"/>
              <a:t> </a:t>
            </a:r>
            <a:r>
              <a:rPr lang="en-US" dirty="0" err="1" smtClean="0"/>
              <a:t>spasial</a:t>
            </a:r>
            <a:r>
              <a:rPr lang="en-US" dirty="0" smtClean="0"/>
              <a:t> </a:t>
            </a:r>
            <a:r>
              <a:rPr lang="en-US" dirty="0" err="1" smtClean="0"/>
              <a:t>seperti</a:t>
            </a:r>
            <a:r>
              <a:rPr lang="en-US" dirty="0" smtClean="0"/>
              <a:t> </a:t>
            </a:r>
            <a:r>
              <a:rPr lang="en-US" dirty="0" err="1" smtClean="0"/>
              <a:t>koordinat</a:t>
            </a:r>
            <a:r>
              <a:rPr lang="en-US" dirty="0" smtClean="0"/>
              <a:t>, </a:t>
            </a:r>
            <a:r>
              <a:rPr lang="en-US" dirty="0" err="1" smtClean="0"/>
              <a:t>skala</a:t>
            </a:r>
            <a:r>
              <a:rPr lang="en-US" dirty="0" smtClean="0"/>
              <a:t>, </a:t>
            </a:r>
            <a:r>
              <a:rPr lang="en-US" dirty="0" err="1" smtClean="0"/>
              <a:t>arah</a:t>
            </a:r>
            <a:r>
              <a:rPr lang="en-US" dirty="0" smtClean="0"/>
              <a:t> </a:t>
            </a:r>
            <a:r>
              <a:rPr lang="en-US" dirty="0" err="1" smtClean="0"/>
              <a:t>mata</a:t>
            </a:r>
            <a:r>
              <a:rPr lang="en-US" dirty="0" smtClean="0"/>
              <a:t> </a:t>
            </a:r>
            <a:r>
              <a:rPr lang="en-US" dirty="0" err="1" smtClean="0"/>
              <a:t>angin</a:t>
            </a:r>
            <a:r>
              <a:rPr lang="en-US" dirty="0" smtClean="0"/>
              <a:t> </a:t>
            </a:r>
            <a:r>
              <a:rPr lang="en-US" dirty="0" err="1" smtClean="0"/>
              <a:t>dsb</a:t>
            </a:r>
            <a:endParaRPr lang="id-ID"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ENCARI-KEBENARAN-SEGITIGA-BERMUDA,-Part-1.gif"/>
          <p:cNvPicPr>
            <a:picLocks noChangeAspect="1"/>
          </p:cNvPicPr>
          <p:nvPr/>
        </p:nvPicPr>
        <p:blipFill>
          <a:blip r:embed="rId3" cstate="print"/>
          <a:stretch>
            <a:fillRect/>
          </a:stretch>
        </p:blipFill>
        <p:spPr>
          <a:xfrm>
            <a:off x="4355976" y="260648"/>
            <a:ext cx="4788024" cy="6597352"/>
          </a:xfrm>
          <a:prstGeom prst="rect">
            <a:avLst/>
          </a:prstGeom>
        </p:spPr>
      </p:pic>
      <p:sp>
        <p:nvSpPr>
          <p:cNvPr id="3" name="Content Placeholder 2"/>
          <p:cNvSpPr>
            <a:spLocks noGrp="1"/>
          </p:cNvSpPr>
          <p:nvPr>
            <p:ph idx="1"/>
          </p:nvPr>
        </p:nvSpPr>
        <p:spPr>
          <a:xfrm>
            <a:off x="0" y="548680"/>
            <a:ext cx="4283968" cy="6025856"/>
          </a:xfrm>
        </p:spPr>
        <p:txBody>
          <a:bodyPr>
            <a:normAutofit fontScale="85000" lnSpcReduction="10000"/>
          </a:bodyPr>
          <a:lstStyle/>
          <a:p>
            <a:pPr lvl="0" algn="just"/>
            <a:r>
              <a:rPr lang="en-US" dirty="0" err="1" smtClean="0">
                <a:solidFill>
                  <a:schemeClr val="accent6">
                    <a:lumMod val="75000"/>
                  </a:schemeClr>
                </a:solidFill>
              </a:rPr>
              <a:t>Karakteristik</a:t>
            </a:r>
            <a:r>
              <a:rPr lang="en-US" dirty="0" smtClean="0">
                <a:solidFill>
                  <a:schemeClr val="accent6">
                    <a:lumMod val="75000"/>
                  </a:schemeClr>
                </a:solidFill>
              </a:rPr>
              <a:t> </a:t>
            </a:r>
            <a:r>
              <a:rPr lang="en-US" dirty="0" err="1" smtClean="0">
                <a:solidFill>
                  <a:schemeClr val="accent6">
                    <a:lumMod val="75000"/>
                  </a:schemeClr>
                </a:solidFill>
              </a:rPr>
              <a:t>objek</a:t>
            </a:r>
            <a:r>
              <a:rPr lang="en-US" dirty="0" smtClean="0">
                <a:solidFill>
                  <a:schemeClr val="accent6">
                    <a:lumMod val="75000"/>
                  </a:schemeClr>
                </a:solidFill>
              </a:rPr>
              <a:t> yang </a:t>
            </a:r>
            <a:r>
              <a:rPr lang="en-US" dirty="0" err="1" smtClean="0">
                <a:solidFill>
                  <a:schemeClr val="accent6">
                    <a:lumMod val="75000"/>
                  </a:schemeClr>
                </a:solidFill>
              </a:rPr>
              <a:t>tampak</a:t>
            </a:r>
            <a:r>
              <a:rPr lang="en-US" dirty="0" smtClean="0">
                <a:solidFill>
                  <a:schemeClr val="accent6">
                    <a:lumMod val="75000"/>
                  </a:schemeClr>
                </a:solidFill>
              </a:rPr>
              <a:t> </a:t>
            </a:r>
            <a:r>
              <a:rPr lang="en-US" dirty="0" err="1" smtClean="0">
                <a:solidFill>
                  <a:schemeClr val="accent6">
                    <a:lumMod val="75000"/>
                  </a:schemeClr>
                </a:solidFill>
              </a:rPr>
              <a:t>dapat</a:t>
            </a:r>
            <a:r>
              <a:rPr lang="en-US" dirty="0" smtClean="0">
                <a:solidFill>
                  <a:schemeClr val="accent6">
                    <a:lumMod val="75000"/>
                  </a:schemeClr>
                </a:solidFill>
              </a:rPr>
              <a:t> </a:t>
            </a:r>
            <a:r>
              <a:rPr lang="en-US" dirty="0" err="1" smtClean="0">
                <a:solidFill>
                  <a:schemeClr val="accent6">
                    <a:lumMod val="75000"/>
                  </a:schemeClr>
                </a:solidFill>
              </a:rPr>
              <a:t>diwujudkan</a:t>
            </a:r>
            <a:r>
              <a:rPr lang="en-US" dirty="0" smtClean="0">
                <a:solidFill>
                  <a:schemeClr val="accent6">
                    <a:lumMod val="75000"/>
                  </a:schemeClr>
                </a:solidFill>
              </a:rPr>
              <a:t> </a:t>
            </a:r>
            <a:r>
              <a:rPr lang="en-US" dirty="0" err="1" smtClean="0">
                <a:solidFill>
                  <a:schemeClr val="accent6">
                    <a:lumMod val="75000"/>
                  </a:schemeClr>
                </a:solidFill>
              </a:rPr>
              <a:t>dalam</a:t>
            </a:r>
            <a:r>
              <a:rPr lang="en-US" dirty="0" smtClean="0">
                <a:solidFill>
                  <a:schemeClr val="accent6">
                    <a:lumMod val="75000"/>
                  </a:schemeClr>
                </a:solidFill>
              </a:rPr>
              <a:t> </a:t>
            </a:r>
            <a:r>
              <a:rPr lang="en-US" dirty="0" err="1" smtClean="0">
                <a:solidFill>
                  <a:schemeClr val="accent6">
                    <a:lumMod val="75000"/>
                  </a:schemeClr>
                </a:solidFill>
              </a:rPr>
              <a:t>bentuk</a:t>
            </a:r>
            <a:r>
              <a:rPr lang="en-US" dirty="0" smtClean="0">
                <a:solidFill>
                  <a:schemeClr val="accent6">
                    <a:lumMod val="75000"/>
                  </a:schemeClr>
                </a:solidFill>
              </a:rPr>
              <a:t> </a:t>
            </a:r>
            <a:r>
              <a:rPr lang="en-US" dirty="0" err="1" smtClean="0">
                <a:solidFill>
                  <a:schemeClr val="accent6">
                    <a:lumMod val="75000"/>
                  </a:schemeClr>
                </a:solidFill>
              </a:rPr>
              <a:t>citra</a:t>
            </a:r>
            <a:r>
              <a:rPr lang="en-US" dirty="0" smtClean="0">
                <a:solidFill>
                  <a:schemeClr val="accent6">
                    <a:lumMod val="75000"/>
                  </a:schemeClr>
                </a:solidFill>
              </a:rPr>
              <a:t> </a:t>
            </a:r>
            <a:r>
              <a:rPr lang="en-US" dirty="0" err="1" smtClean="0">
                <a:solidFill>
                  <a:schemeClr val="accent6">
                    <a:lumMod val="75000"/>
                  </a:schemeClr>
                </a:solidFill>
              </a:rPr>
              <a:t>sehingga</a:t>
            </a:r>
            <a:r>
              <a:rPr lang="en-US" dirty="0" smtClean="0">
                <a:solidFill>
                  <a:schemeClr val="accent6">
                    <a:lumMod val="75000"/>
                  </a:schemeClr>
                </a:solidFill>
              </a:rPr>
              <a:t> </a:t>
            </a:r>
            <a:r>
              <a:rPr lang="en-US" dirty="0" err="1" smtClean="0">
                <a:solidFill>
                  <a:schemeClr val="accent6">
                    <a:lumMod val="75000"/>
                  </a:schemeClr>
                </a:solidFill>
              </a:rPr>
              <a:t>dimungkinkan</a:t>
            </a:r>
            <a:r>
              <a:rPr lang="en-US" dirty="0" smtClean="0">
                <a:solidFill>
                  <a:schemeClr val="accent6">
                    <a:lumMod val="75000"/>
                  </a:schemeClr>
                </a:solidFill>
              </a:rPr>
              <a:t> </a:t>
            </a:r>
            <a:r>
              <a:rPr lang="en-US" dirty="0" err="1" smtClean="0">
                <a:solidFill>
                  <a:schemeClr val="accent6">
                    <a:lumMod val="75000"/>
                  </a:schemeClr>
                </a:solidFill>
              </a:rPr>
              <a:t>pengenalan</a:t>
            </a:r>
            <a:r>
              <a:rPr lang="en-US" dirty="0" smtClean="0">
                <a:solidFill>
                  <a:schemeClr val="accent6">
                    <a:lumMod val="75000"/>
                  </a:schemeClr>
                </a:solidFill>
              </a:rPr>
              <a:t> </a:t>
            </a:r>
            <a:r>
              <a:rPr lang="en-US" dirty="0" err="1" smtClean="0">
                <a:solidFill>
                  <a:schemeClr val="accent6">
                    <a:lumMod val="75000"/>
                  </a:schemeClr>
                </a:solidFill>
              </a:rPr>
              <a:t>objeknya</a:t>
            </a:r>
            <a:r>
              <a:rPr lang="en-US" dirty="0" smtClean="0">
                <a:solidFill>
                  <a:schemeClr val="accent6">
                    <a:lumMod val="75000"/>
                  </a:schemeClr>
                </a:solidFill>
              </a:rPr>
              <a:t>. </a:t>
            </a:r>
            <a:r>
              <a:rPr lang="en-US" dirty="0" err="1" smtClean="0">
                <a:solidFill>
                  <a:schemeClr val="accent6">
                    <a:lumMod val="75000"/>
                  </a:schemeClr>
                </a:solidFill>
              </a:rPr>
              <a:t>Hutan</a:t>
            </a:r>
            <a:r>
              <a:rPr lang="en-US" dirty="0" smtClean="0">
                <a:solidFill>
                  <a:schemeClr val="accent6">
                    <a:lumMod val="75000"/>
                  </a:schemeClr>
                </a:solidFill>
              </a:rPr>
              <a:t> </a:t>
            </a:r>
            <a:r>
              <a:rPr lang="en-US" dirty="0" err="1" smtClean="0">
                <a:solidFill>
                  <a:schemeClr val="accent6">
                    <a:lumMod val="75000"/>
                  </a:schemeClr>
                </a:solidFill>
              </a:rPr>
              <a:t>dengan</a:t>
            </a:r>
            <a:r>
              <a:rPr lang="en-US" dirty="0" smtClean="0">
                <a:solidFill>
                  <a:schemeClr val="accent6">
                    <a:lumMod val="75000"/>
                  </a:schemeClr>
                </a:solidFill>
              </a:rPr>
              <a:t> </a:t>
            </a:r>
            <a:r>
              <a:rPr lang="en-US" dirty="0" err="1" smtClean="0">
                <a:solidFill>
                  <a:schemeClr val="accent6">
                    <a:lumMod val="75000"/>
                  </a:schemeClr>
                </a:solidFill>
              </a:rPr>
              <a:t>secara</a:t>
            </a:r>
            <a:r>
              <a:rPr lang="en-US" dirty="0" smtClean="0">
                <a:solidFill>
                  <a:schemeClr val="accent6">
                    <a:lumMod val="75000"/>
                  </a:schemeClr>
                </a:solidFill>
              </a:rPr>
              <a:t> </a:t>
            </a:r>
            <a:r>
              <a:rPr lang="en-US" dirty="0" err="1" smtClean="0">
                <a:solidFill>
                  <a:schemeClr val="accent6">
                    <a:lumMod val="75000"/>
                  </a:schemeClr>
                </a:solidFill>
              </a:rPr>
              <a:t>mudah</a:t>
            </a:r>
            <a:r>
              <a:rPr lang="en-US" dirty="0" smtClean="0">
                <a:solidFill>
                  <a:schemeClr val="accent6">
                    <a:lumMod val="75000"/>
                  </a:schemeClr>
                </a:solidFill>
              </a:rPr>
              <a:t> </a:t>
            </a:r>
            <a:r>
              <a:rPr lang="en-US" dirty="0" err="1" smtClean="0">
                <a:solidFill>
                  <a:schemeClr val="accent6">
                    <a:lumMod val="75000"/>
                  </a:schemeClr>
                </a:solidFill>
              </a:rPr>
              <a:t>akan</a:t>
            </a:r>
            <a:r>
              <a:rPr lang="en-US" dirty="0" smtClean="0">
                <a:solidFill>
                  <a:schemeClr val="accent6">
                    <a:lumMod val="75000"/>
                  </a:schemeClr>
                </a:solidFill>
              </a:rPr>
              <a:t> </a:t>
            </a:r>
            <a:r>
              <a:rPr lang="en-US" dirty="0" err="1" smtClean="0">
                <a:solidFill>
                  <a:schemeClr val="accent6">
                    <a:lumMod val="75000"/>
                  </a:schemeClr>
                </a:solidFill>
              </a:rPr>
              <a:t>di</a:t>
            </a:r>
            <a:r>
              <a:rPr lang="en-US" dirty="0" smtClean="0">
                <a:solidFill>
                  <a:schemeClr val="accent6">
                    <a:lumMod val="75000"/>
                  </a:schemeClr>
                </a:solidFill>
              </a:rPr>
              <a:t> </a:t>
            </a:r>
            <a:r>
              <a:rPr lang="en-US" dirty="0" err="1" smtClean="0">
                <a:solidFill>
                  <a:schemeClr val="accent6">
                    <a:lumMod val="75000"/>
                  </a:schemeClr>
                </a:solidFill>
              </a:rPr>
              <a:t>deteksi</a:t>
            </a:r>
            <a:r>
              <a:rPr lang="en-US" dirty="0" smtClean="0">
                <a:solidFill>
                  <a:schemeClr val="accent6">
                    <a:lumMod val="75000"/>
                  </a:schemeClr>
                </a:solidFill>
              </a:rPr>
              <a:t> </a:t>
            </a:r>
            <a:r>
              <a:rPr lang="en-US" dirty="0" err="1" smtClean="0">
                <a:solidFill>
                  <a:schemeClr val="accent6">
                    <a:lumMod val="75000"/>
                  </a:schemeClr>
                </a:solidFill>
              </a:rPr>
              <a:t>karena</a:t>
            </a:r>
            <a:r>
              <a:rPr lang="en-US" dirty="0" smtClean="0">
                <a:solidFill>
                  <a:schemeClr val="accent6">
                    <a:lumMod val="75000"/>
                  </a:schemeClr>
                </a:solidFill>
              </a:rPr>
              <a:t> </a:t>
            </a:r>
            <a:r>
              <a:rPr lang="en-US" dirty="0" err="1" smtClean="0">
                <a:solidFill>
                  <a:schemeClr val="accent6">
                    <a:lumMod val="75000"/>
                  </a:schemeClr>
                </a:solidFill>
              </a:rPr>
              <a:t>luas</a:t>
            </a:r>
            <a:r>
              <a:rPr lang="en-US" dirty="0" smtClean="0">
                <a:solidFill>
                  <a:schemeClr val="accent6">
                    <a:lumMod val="75000"/>
                  </a:schemeClr>
                </a:solidFill>
              </a:rPr>
              <a:t> </a:t>
            </a:r>
            <a:r>
              <a:rPr lang="en-US" dirty="0" err="1" smtClean="0">
                <a:solidFill>
                  <a:schemeClr val="accent6">
                    <a:lumMod val="75000"/>
                  </a:schemeClr>
                </a:solidFill>
              </a:rPr>
              <a:t>lahan</a:t>
            </a:r>
            <a:r>
              <a:rPr lang="en-US" dirty="0" smtClean="0">
                <a:solidFill>
                  <a:schemeClr val="accent6">
                    <a:lumMod val="75000"/>
                  </a:schemeClr>
                </a:solidFill>
              </a:rPr>
              <a:t> </a:t>
            </a:r>
            <a:r>
              <a:rPr lang="en-US" dirty="0" err="1" smtClean="0">
                <a:solidFill>
                  <a:schemeClr val="accent6">
                    <a:lumMod val="75000"/>
                  </a:schemeClr>
                </a:solidFill>
              </a:rPr>
              <a:t>nya</a:t>
            </a:r>
            <a:r>
              <a:rPr lang="en-US" dirty="0" smtClean="0">
                <a:solidFill>
                  <a:schemeClr val="accent6">
                    <a:lumMod val="75000"/>
                  </a:schemeClr>
                </a:solidFill>
              </a:rPr>
              <a:t> </a:t>
            </a:r>
            <a:r>
              <a:rPr lang="en-US" dirty="0" err="1" smtClean="0">
                <a:solidFill>
                  <a:schemeClr val="accent6">
                    <a:lumMod val="75000"/>
                  </a:schemeClr>
                </a:solidFill>
              </a:rPr>
              <a:t>dan</a:t>
            </a:r>
            <a:r>
              <a:rPr lang="en-US" dirty="0" smtClean="0">
                <a:solidFill>
                  <a:schemeClr val="accent6">
                    <a:lumMod val="75000"/>
                  </a:schemeClr>
                </a:solidFill>
              </a:rPr>
              <a:t> </a:t>
            </a:r>
            <a:r>
              <a:rPr lang="en-US" dirty="0" err="1" smtClean="0">
                <a:solidFill>
                  <a:schemeClr val="accent6">
                    <a:lumMod val="75000"/>
                  </a:schemeClr>
                </a:solidFill>
              </a:rPr>
              <a:t>warna</a:t>
            </a:r>
            <a:r>
              <a:rPr lang="en-US" dirty="0" smtClean="0">
                <a:solidFill>
                  <a:schemeClr val="accent6">
                    <a:lumMod val="75000"/>
                  </a:schemeClr>
                </a:solidFill>
              </a:rPr>
              <a:t> </a:t>
            </a:r>
            <a:r>
              <a:rPr lang="en-US" dirty="0" err="1" smtClean="0">
                <a:solidFill>
                  <a:schemeClr val="accent6">
                    <a:lumMod val="75000"/>
                  </a:schemeClr>
                </a:solidFill>
              </a:rPr>
              <a:t>tekstur</a:t>
            </a:r>
            <a:r>
              <a:rPr lang="en-US" dirty="0" smtClean="0">
                <a:solidFill>
                  <a:schemeClr val="accent6">
                    <a:lumMod val="75000"/>
                  </a:schemeClr>
                </a:solidFill>
              </a:rPr>
              <a:t> </a:t>
            </a:r>
            <a:r>
              <a:rPr lang="en-US" dirty="0" err="1" smtClean="0">
                <a:solidFill>
                  <a:schemeClr val="accent6">
                    <a:lumMod val="75000"/>
                  </a:schemeClr>
                </a:solidFill>
              </a:rPr>
              <a:t>nya</a:t>
            </a:r>
            <a:r>
              <a:rPr lang="en-US" dirty="0" smtClean="0">
                <a:solidFill>
                  <a:schemeClr val="accent6">
                    <a:lumMod val="75000"/>
                  </a:schemeClr>
                </a:solidFill>
              </a:rPr>
              <a:t> yang </a:t>
            </a:r>
            <a:r>
              <a:rPr lang="en-US" dirty="0" err="1" smtClean="0">
                <a:solidFill>
                  <a:schemeClr val="accent6">
                    <a:lumMod val="75000"/>
                  </a:schemeClr>
                </a:solidFill>
              </a:rPr>
              <a:t>mudah</a:t>
            </a:r>
            <a:r>
              <a:rPr lang="en-US" dirty="0" smtClean="0">
                <a:solidFill>
                  <a:schemeClr val="accent6">
                    <a:lumMod val="75000"/>
                  </a:schemeClr>
                </a:solidFill>
              </a:rPr>
              <a:t> </a:t>
            </a:r>
            <a:r>
              <a:rPr lang="en-US" dirty="0" err="1" smtClean="0">
                <a:solidFill>
                  <a:schemeClr val="accent6">
                    <a:lumMod val="75000"/>
                  </a:schemeClr>
                </a:solidFill>
              </a:rPr>
              <a:t>dikenali</a:t>
            </a:r>
            <a:r>
              <a:rPr lang="en-US" dirty="0" smtClean="0">
                <a:solidFill>
                  <a:schemeClr val="accent6">
                    <a:lumMod val="75000"/>
                  </a:schemeClr>
                </a:solidFill>
              </a:rPr>
              <a:t>.</a:t>
            </a:r>
            <a:endParaRPr lang="id-ID" dirty="0" smtClean="0">
              <a:solidFill>
                <a:schemeClr val="accent6">
                  <a:lumMod val="75000"/>
                </a:schemeClr>
              </a:solidFill>
            </a:endParaRPr>
          </a:p>
          <a:p>
            <a:pPr algn="just">
              <a:buNone/>
            </a:pPr>
            <a:r>
              <a:rPr lang="en-US" dirty="0" smtClean="0">
                <a:solidFill>
                  <a:schemeClr val="accent6">
                    <a:lumMod val="75000"/>
                  </a:schemeClr>
                </a:solidFill>
              </a:rPr>
              <a:t>	 Dari </a:t>
            </a:r>
            <a:r>
              <a:rPr lang="en-US" dirty="0" err="1" smtClean="0">
                <a:solidFill>
                  <a:schemeClr val="accent6">
                    <a:lumMod val="75000"/>
                  </a:schemeClr>
                </a:solidFill>
              </a:rPr>
              <a:t>beberapa</a:t>
            </a:r>
            <a:r>
              <a:rPr lang="en-US" dirty="0" smtClean="0">
                <a:solidFill>
                  <a:schemeClr val="accent6">
                    <a:lumMod val="75000"/>
                  </a:schemeClr>
                </a:solidFill>
              </a:rPr>
              <a:t> data remote sensing </a:t>
            </a:r>
            <a:r>
              <a:rPr lang="en-US" dirty="0" err="1" smtClean="0">
                <a:solidFill>
                  <a:schemeClr val="accent6">
                    <a:lumMod val="75000"/>
                  </a:schemeClr>
                </a:solidFill>
              </a:rPr>
              <a:t>diatas</a:t>
            </a:r>
            <a:r>
              <a:rPr lang="en-US" dirty="0" smtClean="0">
                <a:solidFill>
                  <a:schemeClr val="accent6">
                    <a:lumMod val="75000"/>
                  </a:schemeClr>
                </a:solidFill>
              </a:rPr>
              <a:t>,</a:t>
            </a:r>
            <a:r>
              <a:rPr lang="id-ID" dirty="0" smtClean="0">
                <a:solidFill>
                  <a:schemeClr val="accent6">
                    <a:lumMod val="75000"/>
                  </a:schemeClr>
                </a:solidFill>
              </a:rPr>
              <a:t> </a:t>
            </a:r>
            <a:r>
              <a:rPr lang="en-US" dirty="0" err="1" smtClean="0">
                <a:solidFill>
                  <a:schemeClr val="accent6">
                    <a:lumMod val="75000"/>
                  </a:schemeClr>
                </a:solidFill>
              </a:rPr>
              <a:t>dapat</a:t>
            </a:r>
            <a:r>
              <a:rPr lang="id-ID" dirty="0" smtClean="0">
                <a:solidFill>
                  <a:schemeClr val="accent6">
                    <a:lumMod val="75000"/>
                  </a:schemeClr>
                </a:solidFill>
              </a:rPr>
              <a:t> </a:t>
            </a:r>
            <a:r>
              <a:rPr lang="en-US" dirty="0" err="1" smtClean="0">
                <a:solidFill>
                  <a:schemeClr val="accent6">
                    <a:lumMod val="75000"/>
                  </a:schemeClr>
                </a:solidFill>
              </a:rPr>
              <a:t>untuk</a:t>
            </a:r>
            <a:r>
              <a:rPr lang="en-US" dirty="0" smtClean="0">
                <a:solidFill>
                  <a:schemeClr val="accent6">
                    <a:lumMod val="75000"/>
                  </a:schemeClr>
                </a:solidFill>
              </a:rPr>
              <a:t> </a:t>
            </a:r>
            <a:r>
              <a:rPr lang="en-US" dirty="0" err="1" smtClean="0">
                <a:solidFill>
                  <a:schemeClr val="accent6">
                    <a:lumMod val="75000"/>
                  </a:schemeClr>
                </a:solidFill>
              </a:rPr>
              <a:t>melengkapi</a:t>
            </a:r>
            <a:r>
              <a:rPr lang="en-US" dirty="0" smtClean="0">
                <a:solidFill>
                  <a:schemeClr val="accent6">
                    <a:lumMod val="75000"/>
                  </a:schemeClr>
                </a:solidFill>
              </a:rPr>
              <a:t> data  </a:t>
            </a:r>
            <a:r>
              <a:rPr lang="en-US" dirty="0" err="1" smtClean="0">
                <a:solidFill>
                  <a:schemeClr val="accent6">
                    <a:lumMod val="75000"/>
                  </a:schemeClr>
                </a:solidFill>
              </a:rPr>
              <a:t>aplikasi</a:t>
            </a:r>
            <a:r>
              <a:rPr lang="en-US" dirty="0" smtClean="0">
                <a:solidFill>
                  <a:schemeClr val="accent6">
                    <a:lumMod val="75000"/>
                  </a:schemeClr>
                </a:solidFill>
              </a:rPr>
              <a:t> GIS </a:t>
            </a:r>
            <a:r>
              <a:rPr lang="en-US" dirty="0" err="1" smtClean="0">
                <a:solidFill>
                  <a:schemeClr val="accent6">
                    <a:lumMod val="75000"/>
                  </a:schemeClr>
                </a:solidFill>
              </a:rPr>
              <a:t>sehingga</a:t>
            </a:r>
            <a:r>
              <a:rPr lang="en-US" dirty="0" smtClean="0">
                <a:solidFill>
                  <a:schemeClr val="accent6">
                    <a:lumMod val="75000"/>
                  </a:schemeClr>
                </a:solidFill>
              </a:rPr>
              <a:t> </a:t>
            </a:r>
            <a:r>
              <a:rPr lang="en-US" dirty="0" err="1" smtClean="0">
                <a:solidFill>
                  <a:schemeClr val="accent6">
                    <a:lumMod val="75000"/>
                  </a:schemeClr>
                </a:solidFill>
              </a:rPr>
              <a:t>didapat</a:t>
            </a:r>
            <a:r>
              <a:rPr lang="en-US" dirty="0" smtClean="0">
                <a:solidFill>
                  <a:schemeClr val="accent6">
                    <a:lumMod val="75000"/>
                  </a:schemeClr>
                </a:solidFill>
              </a:rPr>
              <a:t> </a:t>
            </a:r>
            <a:r>
              <a:rPr lang="en-US" dirty="0" err="1" smtClean="0">
                <a:solidFill>
                  <a:schemeClr val="accent6">
                    <a:lumMod val="75000"/>
                  </a:schemeClr>
                </a:solidFill>
              </a:rPr>
              <a:t>hasil</a:t>
            </a:r>
            <a:r>
              <a:rPr lang="en-US" dirty="0" smtClean="0">
                <a:solidFill>
                  <a:schemeClr val="accent6">
                    <a:lumMod val="75000"/>
                  </a:schemeClr>
                </a:solidFill>
              </a:rPr>
              <a:t> yang </a:t>
            </a:r>
            <a:r>
              <a:rPr lang="en-US" dirty="0" err="1" smtClean="0">
                <a:solidFill>
                  <a:schemeClr val="accent6">
                    <a:lumMod val="75000"/>
                  </a:schemeClr>
                </a:solidFill>
              </a:rPr>
              <a:t>nyata</a:t>
            </a:r>
            <a:r>
              <a:rPr lang="en-US" dirty="0" smtClean="0">
                <a:solidFill>
                  <a:schemeClr val="accent6">
                    <a:lumMod val="75000"/>
                  </a:schemeClr>
                </a:solidFill>
              </a:rPr>
              <a:t> </a:t>
            </a:r>
            <a:r>
              <a:rPr lang="en-US" dirty="0" err="1" smtClean="0">
                <a:solidFill>
                  <a:schemeClr val="accent6">
                    <a:lumMod val="75000"/>
                  </a:schemeClr>
                </a:solidFill>
              </a:rPr>
              <a:t>tentang</a:t>
            </a:r>
            <a:r>
              <a:rPr lang="en-US" dirty="0" smtClean="0">
                <a:solidFill>
                  <a:schemeClr val="accent6">
                    <a:lumMod val="75000"/>
                  </a:schemeClr>
                </a:solidFill>
              </a:rPr>
              <a:t> </a:t>
            </a:r>
            <a:r>
              <a:rPr lang="en-US" dirty="0" err="1" smtClean="0">
                <a:solidFill>
                  <a:schemeClr val="accent6">
                    <a:lumMod val="75000"/>
                  </a:schemeClr>
                </a:solidFill>
              </a:rPr>
              <a:t>pendeteksian</a:t>
            </a:r>
            <a:r>
              <a:rPr lang="en-US" dirty="0" smtClean="0">
                <a:solidFill>
                  <a:schemeClr val="accent6">
                    <a:lumMod val="75000"/>
                  </a:schemeClr>
                </a:solidFill>
              </a:rPr>
              <a:t> </a:t>
            </a:r>
            <a:r>
              <a:rPr lang="en-US" dirty="0" err="1" smtClean="0">
                <a:solidFill>
                  <a:schemeClr val="accent6">
                    <a:lumMod val="75000"/>
                  </a:schemeClr>
                </a:solidFill>
              </a:rPr>
              <a:t>kebakaran</a:t>
            </a:r>
            <a:r>
              <a:rPr lang="en-US" dirty="0" smtClean="0">
                <a:solidFill>
                  <a:schemeClr val="accent6">
                    <a:lumMod val="75000"/>
                  </a:schemeClr>
                </a:solidFill>
              </a:rPr>
              <a:t> </a:t>
            </a:r>
            <a:r>
              <a:rPr lang="en-US" dirty="0" err="1" smtClean="0">
                <a:solidFill>
                  <a:schemeClr val="accent6">
                    <a:lumMod val="75000"/>
                  </a:schemeClr>
                </a:solidFill>
              </a:rPr>
              <a:t>hutan</a:t>
            </a:r>
            <a:r>
              <a:rPr lang="en-US" dirty="0" smtClean="0">
                <a:solidFill>
                  <a:schemeClr val="accent6">
                    <a:lumMod val="75000"/>
                  </a:schemeClr>
                </a:solidFill>
              </a:rPr>
              <a:t>.</a:t>
            </a:r>
            <a:endParaRPr lang="id-ID" dirty="0" smtClean="0">
              <a:solidFill>
                <a:schemeClr val="accent6">
                  <a:lumMod val="75000"/>
                </a:schemeClr>
              </a:solidFill>
            </a:endParaRPr>
          </a:p>
          <a:p>
            <a:endParaRPr lang="id-ID" sz="1800"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400" dirty="0" smtClean="0"/>
              <a:t>Dalam SIG data spasial dapat direpresentasikan dalam 2 format , diantaranya :</a:t>
            </a:r>
            <a:endParaRPr lang="id-ID" sz="2400" dirty="0"/>
          </a:p>
        </p:txBody>
      </p:sp>
      <p:sp>
        <p:nvSpPr>
          <p:cNvPr id="7" name="Content Placeholder 6"/>
          <p:cNvSpPr>
            <a:spLocks noGrp="1"/>
          </p:cNvSpPr>
          <p:nvPr>
            <p:ph idx="1"/>
          </p:nvPr>
        </p:nvSpPr>
        <p:spPr>
          <a:xfrm>
            <a:off x="457200" y="2214554"/>
            <a:ext cx="8229600" cy="4359982"/>
          </a:xfrm>
        </p:spPr>
        <p:txBody>
          <a:bodyPr>
            <a:normAutofit/>
          </a:bodyPr>
          <a:lstStyle/>
          <a:p>
            <a:pPr marL="624078" indent="-514350">
              <a:buAutoNum type="arabicPeriod"/>
            </a:pPr>
            <a:r>
              <a:rPr lang="id-ID" dirty="0" smtClean="0"/>
              <a:t>Vektor</a:t>
            </a:r>
          </a:p>
          <a:p>
            <a:pPr marL="624078" indent="-514350" algn="just">
              <a:buNone/>
            </a:pPr>
            <a:r>
              <a:rPr lang="id-ID" dirty="0" smtClean="0"/>
              <a:t>	</a:t>
            </a:r>
            <a:r>
              <a:rPr lang="nn-NO" dirty="0" smtClean="0"/>
              <a:t>Dalam data format vektor, bumi kita direpresentasikan</a:t>
            </a:r>
            <a:r>
              <a:rPr lang="id-ID" dirty="0" smtClean="0"/>
              <a:t> sebagai suatu mosaik dari garis (arc/line), polygon (daerah yang dibatasi oleh garis yang berawal dan berakhir pada titik yang sama), titik/point (node yang mempunyai label), dan nodes (merupakan  titik perpotongan antara dua buah garis).</a:t>
            </a:r>
            <a:endParaRPr lang="id-ID"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l="16547" t="33884" r="53717" b="39684"/>
          <a:stretch>
            <a:fillRect/>
          </a:stretch>
        </p:blipFill>
        <p:spPr bwMode="auto">
          <a:xfrm>
            <a:off x="1142976" y="857232"/>
            <a:ext cx="6429418" cy="42862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788742"/>
          </a:xfrm>
        </p:spPr>
        <p:txBody>
          <a:bodyPr>
            <a:normAutofit/>
          </a:bodyPr>
          <a:lstStyle/>
          <a:p>
            <a:pPr algn="just">
              <a:buNone/>
            </a:pPr>
            <a:r>
              <a:rPr lang="id-ID" dirty="0" smtClean="0"/>
              <a:t>2. Raster</a:t>
            </a:r>
          </a:p>
          <a:p>
            <a:pPr algn="just">
              <a:buNone/>
            </a:pPr>
            <a:r>
              <a:rPr lang="id-ID" dirty="0" smtClean="0"/>
              <a:t>	Data raster (atau disebut juga dengan sel grid)</a:t>
            </a:r>
          </a:p>
          <a:p>
            <a:pPr algn="just">
              <a:buNone/>
            </a:pPr>
            <a:r>
              <a:rPr lang="id-ID" dirty="0" smtClean="0"/>
              <a:t>adalah data yang dihasilkan dari sistem</a:t>
            </a:r>
          </a:p>
          <a:p>
            <a:pPr algn="just">
              <a:buNone/>
            </a:pPr>
            <a:r>
              <a:rPr lang="id-ID" dirty="0" smtClean="0"/>
              <a:t>Penginderaan Jauh. Pada data raster, obyek</a:t>
            </a:r>
          </a:p>
          <a:p>
            <a:pPr algn="just">
              <a:buNone/>
            </a:pPr>
            <a:r>
              <a:rPr lang="id-ID" dirty="0" smtClean="0"/>
              <a:t>geografis direpresentasikan sebagai struktur sel</a:t>
            </a:r>
          </a:p>
          <a:p>
            <a:pPr algn="just">
              <a:buNone/>
            </a:pPr>
            <a:r>
              <a:rPr lang="id-ID" dirty="0" smtClean="0"/>
              <a:t>grid yang disebut dengan pixel (</a:t>
            </a:r>
            <a:r>
              <a:rPr lang="id-ID" i="1" dirty="0" smtClean="0"/>
              <a:t>picture element).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Mendeteksi</a:t>
            </a:r>
            <a:r>
              <a:rPr lang="en-US" dirty="0" smtClean="0"/>
              <a:t> Wilayah </a:t>
            </a:r>
            <a:r>
              <a:rPr lang="en-US" dirty="0" err="1" smtClean="0"/>
              <a:t>kebakaran</a:t>
            </a:r>
            <a:r>
              <a:rPr lang="en-US" dirty="0" smtClean="0"/>
              <a:t> </a:t>
            </a:r>
            <a:r>
              <a:rPr lang="en-US" dirty="0" err="1" smtClean="0"/>
              <a:t>hutan</a:t>
            </a:r>
            <a:r>
              <a:rPr lang="en-US" dirty="0" smtClean="0"/>
              <a:t> </a:t>
            </a:r>
            <a:r>
              <a:rPr lang="en-US" dirty="0" err="1" smtClean="0"/>
              <a:t>dengan</a:t>
            </a:r>
            <a:r>
              <a:rPr lang="en-US" dirty="0" smtClean="0"/>
              <a:t> format data raster</a:t>
            </a:r>
            <a:endParaRPr lang="en-US" dirty="0"/>
          </a:p>
        </p:txBody>
      </p:sp>
      <p:sp>
        <p:nvSpPr>
          <p:cNvPr id="3" name="Content Placeholder 2"/>
          <p:cNvSpPr>
            <a:spLocks noGrp="1"/>
          </p:cNvSpPr>
          <p:nvPr>
            <p:ph idx="1"/>
          </p:nvPr>
        </p:nvSpPr>
        <p:spPr/>
        <p:txBody>
          <a:bodyPr/>
          <a:lstStyle/>
          <a:p>
            <a:pPr algn="just">
              <a:buNone/>
            </a:pPr>
            <a:r>
              <a:rPr lang="id-ID" dirty="0" smtClean="0"/>
              <a:t>Pada data raster, resolusi (definisi visual)</a:t>
            </a:r>
          </a:p>
          <a:p>
            <a:pPr algn="just">
              <a:buNone/>
            </a:pPr>
            <a:r>
              <a:rPr lang="sv-SE" dirty="0" smtClean="0"/>
              <a:t>tergantung pada ukuran pixel-nya. Dengan kata</a:t>
            </a:r>
          </a:p>
          <a:p>
            <a:pPr algn="just">
              <a:buNone/>
            </a:pPr>
            <a:r>
              <a:rPr lang="fi-FI" dirty="0" smtClean="0"/>
              <a:t>lain, resolusi pixel menggambarkan ukuran</a:t>
            </a:r>
          </a:p>
          <a:p>
            <a:pPr algn="just">
              <a:buNone/>
            </a:pPr>
            <a:r>
              <a:rPr lang="id-ID" dirty="0" smtClean="0"/>
              <a:t>sebenarnya di permukaan bumi yang diwakili oleh</a:t>
            </a:r>
          </a:p>
          <a:p>
            <a:pPr algn="just">
              <a:buNone/>
            </a:pPr>
            <a:r>
              <a:rPr lang="id-ID" dirty="0" smtClean="0"/>
              <a:t>setiap pixel pada citra. Semakin kecil ukuran</a:t>
            </a:r>
          </a:p>
          <a:p>
            <a:pPr algn="just">
              <a:buNone/>
            </a:pPr>
            <a:r>
              <a:rPr lang="id-ID" dirty="0" smtClean="0"/>
              <a:t>permukaan bumi yang direpresentasikan oleh satu</a:t>
            </a:r>
          </a:p>
          <a:p>
            <a:pPr algn="just">
              <a:buNone/>
            </a:pPr>
            <a:r>
              <a:rPr lang="id-ID" dirty="0" smtClean="0"/>
              <a:t>sel, semakin tinggi resolusinya.</a:t>
            </a:r>
          </a:p>
          <a:p>
            <a:pPr>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
            </a:r>
            <a:br>
              <a:rPr lang="id-ID" dirty="0" smtClean="0"/>
            </a:br>
            <a:endParaRPr lang="id-ID" dirty="0"/>
          </a:p>
        </p:txBody>
      </p:sp>
      <p:pic>
        <p:nvPicPr>
          <p:cNvPr id="2050" name="Picture 2"/>
          <p:cNvPicPr>
            <a:picLocks noGrp="1" noChangeAspect="1" noChangeArrowheads="1"/>
          </p:cNvPicPr>
          <p:nvPr>
            <p:ph idx="1"/>
          </p:nvPr>
        </p:nvPicPr>
        <p:blipFill>
          <a:blip r:embed="rId2" cstate="print"/>
          <a:srcRect l="55919" t="51301" r="10538" b="17129"/>
          <a:stretch>
            <a:fillRect/>
          </a:stretch>
        </p:blipFill>
        <p:spPr bwMode="auto">
          <a:xfrm>
            <a:off x="1428728" y="1357298"/>
            <a:ext cx="5667414" cy="4000528"/>
          </a:xfrm>
          <a:prstGeom prst="rect">
            <a:avLst/>
          </a:prstGeom>
          <a:noFill/>
          <a:ln w="9525">
            <a:noFill/>
            <a:miter lim="800000"/>
            <a:headEnd/>
            <a:tailEnd/>
          </a:ln>
          <a:effectLst/>
        </p:spPr>
      </p:pic>
      <p:pic>
        <p:nvPicPr>
          <p:cNvPr id="4" name="Picture 3"/>
          <p:cNvPicPr/>
          <p:nvPr/>
        </p:nvPicPr>
        <p:blipFill>
          <a:blip r:embed="rId3" cstate="print"/>
          <a:srcRect l="56303" t="34943" r="10472" b="25287"/>
          <a:stretch>
            <a:fillRect/>
          </a:stretch>
        </p:blipFill>
        <p:spPr bwMode="auto">
          <a:xfrm>
            <a:off x="428596" y="714356"/>
            <a:ext cx="8286808" cy="58579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5794"/>
            <a:ext cx="8229600" cy="5429288"/>
          </a:xfrm>
        </p:spPr>
        <p:txBody>
          <a:bodyPr>
            <a:normAutofit/>
          </a:bodyPr>
          <a:lstStyle/>
          <a:p>
            <a:pPr algn="just"/>
            <a:r>
              <a:rPr lang="id-ID" sz="2400" dirty="0" smtClean="0">
                <a:latin typeface="Times New Roman" pitchFamily="18" charset="0"/>
                <a:cs typeface="Times New Roman" pitchFamily="18" charset="0"/>
              </a:rPr>
              <a:t>	</a:t>
            </a:r>
            <a:r>
              <a:rPr lang="nn-NO" sz="2400" dirty="0" smtClean="0">
                <a:solidFill>
                  <a:srgbClr val="C00000"/>
                </a:solidFill>
                <a:latin typeface="Times New Roman" pitchFamily="18" charset="0"/>
                <a:cs typeface="Times New Roman" pitchFamily="18" charset="0"/>
              </a:rPr>
              <a:t>Masing-masing format data mempunyai kelebihan dan</a:t>
            </a:r>
            <a:br>
              <a:rPr lang="nn-NO" sz="2400" dirty="0" smtClean="0">
                <a:solidFill>
                  <a:srgbClr val="C00000"/>
                </a:solidFill>
                <a:latin typeface="Times New Roman" pitchFamily="18" charset="0"/>
                <a:cs typeface="Times New Roman" pitchFamily="18" charset="0"/>
              </a:rPr>
            </a:br>
            <a:r>
              <a:rPr lang="id-ID" sz="2400" dirty="0" smtClean="0">
                <a:solidFill>
                  <a:srgbClr val="C00000"/>
                </a:solidFill>
                <a:latin typeface="Times New Roman" pitchFamily="18" charset="0"/>
                <a:cs typeface="Times New Roman" pitchFamily="18" charset="0"/>
              </a:rPr>
              <a:t>kekurangan. Pemilihan format data yang digunakan sangat</a:t>
            </a:r>
            <a:br>
              <a:rPr lang="id-ID" sz="2400" dirty="0" smtClean="0">
                <a:solidFill>
                  <a:srgbClr val="C00000"/>
                </a:solidFill>
                <a:latin typeface="Times New Roman" pitchFamily="18" charset="0"/>
                <a:cs typeface="Times New Roman" pitchFamily="18" charset="0"/>
              </a:rPr>
            </a:br>
            <a:r>
              <a:rPr lang="id-ID" sz="2400" dirty="0" smtClean="0">
                <a:solidFill>
                  <a:srgbClr val="C00000"/>
                </a:solidFill>
                <a:latin typeface="Times New Roman" pitchFamily="18" charset="0"/>
                <a:cs typeface="Times New Roman" pitchFamily="18" charset="0"/>
              </a:rPr>
              <a:t>tergantung pada tujuan penggunaan, data yang tersedia,</a:t>
            </a:r>
            <a:r>
              <a:rPr lang="nn-NO" sz="2400" dirty="0" smtClean="0">
                <a:solidFill>
                  <a:srgbClr val="C00000"/>
                </a:solidFill>
                <a:latin typeface="Times New Roman" pitchFamily="18" charset="0"/>
                <a:cs typeface="Times New Roman" pitchFamily="18" charset="0"/>
              </a:rPr>
              <a:t> volume data yang dihasilkan, ketelitian yang diinginkan,</a:t>
            </a:r>
            <a:br>
              <a:rPr lang="nn-NO" sz="2400" dirty="0" smtClean="0">
                <a:solidFill>
                  <a:srgbClr val="C00000"/>
                </a:solidFill>
                <a:latin typeface="Times New Roman" pitchFamily="18" charset="0"/>
                <a:cs typeface="Times New Roman" pitchFamily="18" charset="0"/>
              </a:rPr>
            </a:br>
            <a:r>
              <a:rPr lang="id-ID" sz="2400" dirty="0" smtClean="0">
                <a:solidFill>
                  <a:srgbClr val="C00000"/>
                </a:solidFill>
                <a:latin typeface="Times New Roman" pitchFamily="18" charset="0"/>
                <a:cs typeface="Times New Roman" pitchFamily="18" charset="0"/>
              </a:rPr>
              <a:t>serta kemudahan dalam analisa. Data vektor relatif lebih</a:t>
            </a:r>
            <a:br>
              <a:rPr lang="id-ID" sz="2400" dirty="0" smtClean="0">
                <a:solidFill>
                  <a:srgbClr val="C00000"/>
                </a:solidFill>
                <a:latin typeface="Times New Roman" pitchFamily="18" charset="0"/>
                <a:cs typeface="Times New Roman" pitchFamily="18" charset="0"/>
              </a:rPr>
            </a:br>
            <a:r>
              <a:rPr lang="sv-SE" sz="2400" dirty="0" smtClean="0">
                <a:solidFill>
                  <a:srgbClr val="C00000"/>
                </a:solidFill>
                <a:latin typeface="Times New Roman" pitchFamily="18" charset="0"/>
                <a:cs typeface="Times New Roman" pitchFamily="18" charset="0"/>
              </a:rPr>
              <a:t>ekonomis dalam hal ukuran file dan presisi dalam lokasi,</a:t>
            </a:r>
            <a:br>
              <a:rPr lang="sv-SE" sz="2400" dirty="0" smtClean="0">
                <a:solidFill>
                  <a:srgbClr val="C00000"/>
                </a:solidFill>
                <a:latin typeface="Times New Roman" pitchFamily="18" charset="0"/>
                <a:cs typeface="Times New Roman" pitchFamily="18" charset="0"/>
              </a:rPr>
            </a:br>
            <a:r>
              <a:rPr lang="id-ID" sz="2400" dirty="0" smtClean="0">
                <a:solidFill>
                  <a:srgbClr val="C00000"/>
                </a:solidFill>
                <a:latin typeface="Times New Roman" pitchFamily="18" charset="0"/>
                <a:cs typeface="Times New Roman" pitchFamily="18" charset="0"/>
              </a:rPr>
              <a:t>tetapi sangat sulit untuk digunakan dalam komputasi matematik.</a:t>
            </a:r>
            <a:br>
              <a:rPr lang="id-ID" sz="2400" dirty="0" smtClean="0">
                <a:solidFill>
                  <a:srgbClr val="C00000"/>
                </a:solidFill>
                <a:latin typeface="Times New Roman" pitchFamily="18" charset="0"/>
                <a:cs typeface="Times New Roman" pitchFamily="18" charset="0"/>
              </a:rPr>
            </a:br>
            <a:r>
              <a:rPr lang="id-ID" sz="2400" dirty="0" smtClean="0">
                <a:solidFill>
                  <a:srgbClr val="C00000"/>
                </a:solidFill>
                <a:latin typeface="Times New Roman" pitchFamily="18" charset="0"/>
                <a:cs typeface="Times New Roman" pitchFamily="18" charset="0"/>
              </a:rPr>
              <a:t>	Sebaliknya, data raster biasanya</a:t>
            </a:r>
            <a:br>
              <a:rPr lang="id-ID" sz="2400" dirty="0" smtClean="0">
                <a:solidFill>
                  <a:srgbClr val="C00000"/>
                </a:solidFill>
                <a:latin typeface="Times New Roman" pitchFamily="18" charset="0"/>
                <a:cs typeface="Times New Roman" pitchFamily="18" charset="0"/>
              </a:rPr>
            </a:br>
            <a:r>
              <a:rPr lang="id-ID" sz="2400" dirty="0" smtClean="0">
                <a:solidFill>
                  <a:srgbClr val="C00000"/>
                </a:solidFill>
                <a:latin typeface="Times New Roman" pitchFamily="18" charset="0"/>
                <a:cs typeface="Times New Roman" pitchFamily="18" charset="0"/>
              </a:rPr>
              <a:t>membutuhkan ruang penyimpanan file yang lebih besar dan</a:t>
            </a:r>
            <a:br>
              <a:rPr lang="id-ID" sz="2400" dirty="0" smtClean="0">
                <a:solidFill>
                  <a:srgbClr val="C00000"/>
                </a:solidFill>
                <a:latin typeface="Times New Roman" pitchFamily="18" charset="0"/>
                <a:cs typeface="Times New Roman" pitchFamily="18" charset="0"/>
              </a:rPr>
            </a:br>
            <a:r>
              <a:rPr lang="id-ID" sz="2400" dirty="0" smtClean="0">
                <a:solidFill>
                  <a:srgbClr val="C00000"/>
                </a:solidFill>
                <a:latin typeface="Times New Roman" pitchFamily="18" charset="0"/>
                <a:cs typeface="Times New Roman" pitchFamily="18" charset="0"/>
              </a:rPr>
              <a:t>presisi lokasinya lebih rendah, tetapi lebih mudah digunakan</a:t>
            </a:r>
            <a:br>
              <a:rPr lang="id-ID" sz="2400" dirty="0" smtClean="0">
                <a:solidFill>
                  <a:srgbClr val="C00000"/>
                </a:solidFill>
                <a:latin typeface="Times New Roman" pitchFamily="18" charset="0"/>
                <a:cs typeface="Times New Roman" pitchFamily="18" charset="0"/>
              </a:rPr>
            </a:br>
            <a:r>
              <a:rPr lang="id-ID" sz="2400" dirty="0" smtClean="0">
                <a:solidFill>
                  <a:srgbClr val="C00000"/>
                </a:solidFill>
                <a:latin typeface="Times New Roman" pitchFamily="18" charset="0"/>
                <a:cs typeface="Times New Roman" pitchFamily="18" charset="0"/>
              </a:rPr>
              <a:t>secara matematis. </a:t>
            </a:r>
            <a:endParaRPr lang="id-ID" sz="2400"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l="42685" t="10972" r="17996" b="35383"/>
          <a:stretch>
            <a:fillRect/>
          </a:stretch>
        </p:blipFill>
        <p:spPr bwMode="auto">
          <a:xfrm>
            <a:off x="1071538" y="928670"/>
            <a:ext cx="6643734" cy="51435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36621" t="13672" r="13574" b="56054"/>
          <a:stretch>
            <a:fillRect/>
          </a:stretch>
        </p:blipFill>
        <p:spPr bwMode="auto">
          <a:xfrm>
            <a:off x="658440" y="857232"/>
            <a:ext cx="7056832" cy="50720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l="37353" t="24414" r="12842" b="12109"/>
          <a:stretch>
            <a:fillRect/>
          </a:stretch>
        </p:blipFill>
        <p:spPr bwMode="auto">
          <a:xfrm>
            <a:off x="1214414" y="692696"/>
            <a:ext cx="6643734" cy="6350628"/>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38818" t="41992" r="14306" b="9179"/>
          <a:stretch>
            <a:fillRect/>
          </a:stretch>
        </p:blipFill>
        <p:spPr bwMode="auto">
          <a:xfrm>
            <a:off x="1500166" y="1714488"/>
            <a:ext cx="5929354" cy="4275118"/>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717304"/>
          </a:xfrm>
        </p:spPr>
        <p:txBody>
          <a:bodyPr/>
          <a:lstStyle/>
          <a:p>
            <a:pPr algn="ctr">
              <a:buNone/>
            </a:pPr>
            <a:r>
              <a:rPr lang="id-ID" sz="2400" dirty="0" smtClean="0"/>
              <a:t>KESIMPULAN</a:t>
            </a:r>
          </a:p>
          <a:p>
            <a:pPr>
              <a:buNone/>
            </a:pPr>
            <a:r>
              <a:rPr lang="id-ID" dirty="0" smtClean="0"/>
              <a:t>	 Dari pembahasan yang kita lakukan, dapat diambil kesimpulan bahwa :</a:t>
            </a:r>
          </a:p>
          <a:p>
            <a:pPr marL="624078" indent="-514350">
              <a:buAutoNum type="arabicPeriod"/>
            </a:pPr>
            <a:r>
              <a:rPr lang="id-ID" dirty="0" smtClean="0"/>
              <a:t>Titik panas suatu permukaan bumi bisa menjadi titik acuan untuk menentukan daerah yang berpotensi terjadi kebakaran sehingga bisa diketahui lebih cepat.</a:t>
            </a:r>
          </a:p>
          <a:p>
            <a:pPr marL="624078" indent="-514350">
              <a:buAutoNum type="arabicPeriod"/>
            </a:pPr>
            <a:r>
              <a:rPr lang="id-ID" dirty="0" smtClean="0"/>
              <a:t>Sensor AVHRR bisa mendeteksi adanya panas permukaan bumi.</a:t>
            </a:r>
          </a:p>
          <a:p>
            <a:pPr marL="624078" indent="-514350">
              <a:buAutoNum type="arabicPeriod"/>
            </a:pPr>
            <a:r>
              <a:rPr lang="id-ID" dirty="0" smtClean="0"/>
              <a:t>Kebakaran hutan bisa diketahui dari citra satelit yaitu dengan titik panas yang terjadi.</a:t>
            </a:r>
            <a:endParaRPr lang="id-ID"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Gak</a:t>
            </a:r>
            <a:r>
              <a:rPr lang="en-US" dirty="0" smtClean="0"/>
              <a:t> </a:t>
            </a:r>
            <a:r>
              <a:rPr lang="en-US" dirty="0" err="1" smtClean="0"/>
              <a:t>ada</a:t>
            </a:r>
            <a:r>
              <a:rPr lang="en-US" dirty="0" smtClean="0"/>
              <a:t> </a:t>
            </a:r>
            <a:r>
              <a:rPr lang="en-US" dirty="0" err="1" smtClean="0"/>
              <a:t>pertanyaan</a:t>
            </a:r>
            <a:r>
              <a:rPr lang="en-US" dirty="0" smtClean="0"/>
              <a:t> </a:t>
            </a:r>
            <a:r>
              <a:rPr lang="en-US" dirty="0" err="1" smtClean="0"/>
              <a:t>kan</a:t>
            </a:r>
            <a:r>
              <a:rPr lang="en-US" dirty="0" smtClean="0"/>
              <a:t>?</a:t>
            </a:r>
            <a:endParaRPr lang="en-US" dirty="0"/>
          </a:p>
        </p:txBody>
      </p:sp>
      <p:pic>
        <p:nvPicPr>
          <p:cNvPr id="4" name="Content Placeholder 3" descr="tumblr_m1vvli08IY1qh7u9e.gif"/>
          <p:cNvPicPr>
            <a:picLocks noGrp="1" noChangeAspect="1"/>
          </p:cNvPicPr>
          <p:nvPr>
            <p:ph idx="1"/>
          </p:nvPr>
        </p:nvPicPr>
        <p:blipFill>
          <a:blip r:embed="rId2" cstate="print"/>
          <a:stretch>
            <a:fillRect/>
          </a:stretch>
        </p:blipFill>
        <p:spPr>
          <a:xfrm>
            <a:off x="1331640" y="2276873"/>
            <a:ext cx="6984776" cy="4142312"/>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386</TotalTime>
  <Words>256</Words>
  <Application>Microsoft Office PowerPoint</Application>
  <PresentationFormat>On-screen Show (4:3)</PresentationFormat>
  <Paragraphs>52</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Urban</vt:lpstr>
      <vt:lpstr>“Mendeteksi  Kebakaran Hutan Di Indonesia dari Format Data Raster” </vt:lpstr>
      <vt:lpstr>  1. Salah satu persoalan lingkungan yang muncul hampir setiap tahun di               Indonesia terutama pasca tahun 2000 adalah kebakaran hutan,   2. Dampak yang ditimbulkan kebakaran  sangat merugikan meliputi aspek fisik-kimia, biologi, sosial ekonomi maupun aspek ekologi.  3.  Adanya teknologi remote sensing yang bisa mengamati keadaan permukaan. Dalam pembahasan ini, data dari remote sensing akan diolah dengan metoda SIG dengan format data raster. </vt:lpstr>
      <vt:lpstr>Tujuan</vt:lpstr>
      <vt:lpstr>        Landasan Teori  A. Kebakaran Hutan     Kebakaran hutan, kebakaran vegetasi, atau kebakaran semak, adalah sebuah kebakaran yang terjadi di alam liar, tetapi juga dapat memusnahkan rumah-rumah dan lahan pertanian disekitarnya.      Diantara akibat dari kebakaran hutan adalah : 1. Rusaknya keanekaragaman hayati 2. Merosotnya nilai ekonomi hutan dan produktivitas          tanah, perubahan iklim mikro maupun global  3. Asapnya mengganggu kesehatan masyarakat serta      mengganggu transportasi baik darat, sungai, danau,     laut dan udara               </vt:lpstr>
      <vt:lpstr>B. Remote Sensing</vt:lpstr>
      <vt:lpstr>Slide 6</vt:lpstr>
      <vt:lpstr>C. SIG (Sistem Informasi Geografis)</vt:lpstr>
      <vt:lpstr>Pembahasan </vt:lpstr>
      <vt:lpstr>Slide 9</vt:lpstr>
      <vt:lpstr>Dalam SIG data spasial dapat direpresentasikan dalam 2 format , diantaranya :</vt:lpstr>
      <vt:lpstr>Slide 11</vt:lpstr>
      <vt:lpstr>Slide 12</vt:lpstr>
      <vt:lpstr>Mendeteksi Wilayah kebakaran hutan dengan format data raster</vt:lpstr>
      <vt:lpstr> </vt:lpstr>
      <vt:lpstr> Masing-masing format data mempunyai kelebihan dan kekurangan. Pemilihan format data yang digunakan sangat tergantung pada tujuan penggunaan, data yang tersedia, volume data yang dihasilkan, ketelitian yang diinginkan, serta kemudahan dalam analisa. Data vektor relatif lebih ekonomis dalam hal ukuran file dan presisi dalam lokasi, tetapi sangat sulit untuk digunakan dalam komputasi matematik.  Sebaliknya, data raster biasanya membutuhkan ruang penyimpanan file yang lebih besar dan presisi lokasinya lebih rendah, tetapi lebih mudah digunakan secara matematis. </vt:lpstr>
      <vt:lpstr>Slide 16</vt:lpstr>
      <vt:lpstr>Slide 17</vt:lpstr>
      <vt:lpstr>Slide 18</vt:lpstr>
      <vt:lpstr>Slide 19</vt:lpstr>
      <vt:lpstr>Slide 20</vt:lpstr>
      <vt:lpstr>Gak ada pertanyaan kan?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“Aplikasi Penggunaan Satelit Penginderaan Jauh Untuk Memperoleh Data GIS Mendeteksi  Kebakaran Hutan Di Indonesia”</dc:title>
  <dc:creator>Vitha</dc:creator>
  <cp:lastModifiedBy>fadilla zennifa</cp:lastModifiedBy>
  <cp:revision>36</cp:revision>
  <dcterms:created xsi:type="dcterms:W3CDTF">2013-04-25T05:20:11Z</dcterms:created>
  <dcterms:modified xsi:type="dcterms:W3CDTF">2013-04-29T08:20:55Z</dcterms:modified>
</cp:coreProperties>
</file>